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2" r:id="rId1"/>
  </p:sldMasterIdLst>
  <p:notesMasterIdLst>
    <p:notesMasterId r:id="rId63"/>
  </p:notesMasterIdLst>
  <p:handoutMasterIdLst>
    <p:handoutMasterId r:id="rId64"/>
  </p:handoutMasterIdLst>
  <p:sldIdLst>
    <p:sldId id="257" r:id="rId2"/>
    <p:sldId id="557" r:id="rId3"/>
    <p:sldId id="558" r:id="rId4"/>
    <p:sldId id="258" r:id="rId5"/>
    <p:sldId id="534" r:id="rId6"/>
    <p:sldId id="535" r:id="rId7"/>
    <p:sldId id="482" r:id="rId8"/>
    <p:sldId id="552" r:id="rId9"/>
    <p:sldId id="536" r:id="rId10"/>
    <p:sldId id="562" r:id="rId11"/>
    <p:sldId id="483" r:id="rId12"/>
    <p:sldId id="484" r:id="rId13"/>
    <p:sldId id="362" r:id="rId14"/>
    <p:sldId id="329" r:id="rId15"/>
    <p:sldId id="530" r:id="rId16"/>
    <p:sldId id="363" r:id="rId17"/>
    <p:sldId id="566" r:id="rId18"/>
    <p:sldId id="564" r:id="rId19"/>
    <p:sldId id="565" r:id="rId20"/>
    <p:sldId id="276" r:id="rId21"/>
    <p:sldId id="454" r:id="rId22"/>
    <p:sldId id="531" r:id="rId23"/>
    <p:sldId id="532" r:id="rId24"/>
    <p:sldId id="519" r:id="rId25"/>
    <p:sldId id="523" r:id="rId26"/>
    <p:sldId id="537" r:id="rId27"/>
    <p:sldId id="522" r:id="rId28"/>
    <p:sldId id="527" r:id="rId29"/>
    <p:sldId id="568" r:id="rId30"/>
    <p:sldId id="516" r:id="rId31"/>
    <p:sldId id="538" r:id="rId32"/>
    <p:sldId id="567" r:id="rId33"/>
    <p:sldId id="528" r:id="rId34"/>
    <p:sldId id="539" r:id="rId35"/>
    <p:sldId id="540" r:id="rId36"/>
    <p:sldId id="529" r:id="rId37"/>
    <p:sldId id="541" r:id="rId38"/>
    <p:sldId id="543" r:id="rId39"/>
    <p:sldId id="542" r:id="rId40"/>
    <p:sldId id="333" r:id="rId41"/>
    <p:sldId id="334" r:id="rId42"/>
    <p:sldId id="434" r:id="rId43"/>
    <p:sldId id="268" r:id="rId44"/>
    <p:sldId id="447" r:id="rId45"/>
    <p:sldId id="487" r:id="rId46"/>
    <p:sldId id="269" r:id="rId47"/>
    <p:sldId id="294" r:id="rId48"/>
    <p:sldId id="456" r:id="rId49"/>
    <p:sldId id="455" r:id="rId50"/>
    <p:sldId id="457" r:id="rId51"/>
    <p:sldId id="485" r:id="rId52"/>
    <p:sldId id="461" r:id="rId53"/>
    <p:sldId id="465" r:id="rId54"/>
    <p:sldId id="467" r:id="rId55"/>
    <p:sldId id="449" r:id="rId56"/>
    <p:sldId id="472" r:id="rId57"/>
    <p:sldId id="423" r:id="rId58"/>
    <p:sldId id="421" r:id="rId59"/>
    <p:sldId id="445" r:id="rId60"/>
    <p:sldId id="554" r:id="rId61"/>
    <p:sldId id="422" r:id="rId62"/>
  </p:sldIdLst>
  <p:sldSz cx="13004800" cy="9753600"/>
  <p:notesSz cx="6711950" cy="9845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4BD1A17-1C19-4FBC-9C79-B3EB7C849FCC}">
          <p14:sldIdLst>
            <p14:sldId id="257"/>
          </p14:sldIdLst>
        </p14:section>
        <p14:section name="Part 0 背景介紹" id="{64D571DA-92A5-442E-85D8-52449793BBB9}">
          <p14:sldIdLst>
            <p14:sldId id="557"/>
            <p14:sldId id="558"/>
          </p14:sldIdLst>
        </p14:section>
        <p14:section name="Part 1 開發環境介紹" id="{A9485577-D2CE-49B1-9002-0D76109745DB}">
          <p14:sldIdLst>
            <p14:sldId id="258"/>
            <p14:sldId id="534"/>
            <p14:sldId id="535"/>
            <p14:sldId id="482"/>
            <p14:sldId id="552"/>
            <p14:sldId id="536"/>
            <p14:sldId id="562"/>
            <p14:sldId id="483"/>
            <p14:sldId id="484"/>
            <p14:sldId id="362"/>
            <p14:sldId id="329"/>
            <p14:sldId id="530"/>
            <p14:sldId id="363"/>
            <p14:sldId id="566"/>
            <p14:sldId id="564"/>
            <p14:sldId id="565"/>
            <p14:sldId id="276"/>
            <p14:sldId id="454"/>
            <p14:sldId id="531"/>
            <p14:sldId id="532"/>
            <p14:sldId id="519"/>
            <p14:sldId id="523"/>
            <p14:sldId id="537"/>
            <p14:sldId id="522"/>
            <p14:sldId id="527"/>
            <p14:sldId id="568"/>
            <p14:sldId id="516"/>
            <p14:sldId id="538"/>
            <p14:sldId id="567"/>
          </p14:sldIdLst>
        </p14:section>
        <p14:section name="Part 2 紅外線模組" id="{B7DCDF25-A8E0-4238-80AF-450AFB28CAB9}">
          <p14:sldIdLst>
            <p14:sldId id="528"/>
            <p14:sldId id="539"/>
            <p14:sldId id="540"/>
            <p14:sldId id="529"/>
            <p14:sldId id="541"/>
            <p14:sldId id="543"/>
            <p14:sldId id="542"/>
            <p14:sldId id="333"/>
            <p14:sldId id="334"/>
          </p14:sldIdLst>
        </p14:section>
        <p14:section name="Part 3 RFID" id="{0240BD65-F556-4712-9171-EB6046C9A744}">
          <p14:sldIdLst>
            <p14:sldId id="434"/>
            <p14:sldId id="268"/>
            <p14:sldId id="447"/>
            <p14:sldId id="487"/>
            <p14:sldId id="269"/>
            <p14:sldId id="294"/>
            <p14:sldId id="456"/>
            <p14:sldId id="455"/>
            <p14:sldId id="457"/>
            <p14:sldId id="485"/>
            <p14:sldId id="461"/>
            <p14:sldId id="465"/>
            <p14:sldId id="467"/>
            <p14:sldId id="449"/>
            <p14:sldId id="472"/>
          </p14:sldIdLst>
        </p14:section>
        <p14:section name="Part 4 結語" id="{3DDB277C-8B31-4223-8101-A3E208A19751}">
          <p14:sldIdLst>
            <p14:sldId id="423"/>
            <p14:sldId id="421"/>
            <p14:sldId id="445"/>
            <p14:sldId id="554"/>
            <p14:sldId id="4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F0000"/>
    <a:srgbClr val="FF0066"/>
    <a:srgbClr val="0000FF"/>
    <a:srgbClr val="BF6427"/>
    <a:srgbClr val="808000"/>
    <a:srgbClr val="ED7D31"/>
    <a:srgbClr val="33CC33"/>
    <a:srgbClr val="3B5D99"/>
    <a:srgbClr val="406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05" autoAdjust="0"/>
    <p:restoredTop sz="87031" autoAdjust="0"/>
  </p:normalViewPr>
  <p:slideViewPr>
    <p:cSldViewPr snapToGrid="0">
      <p:cViewPr varScale="1">
        <p:scale>
          <a:sx n="53" d="100"/>
          <a:sy n="53" d="100"/>
        </p:scale>
        <p:origin x="134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748"/>
    </p:cViewPr>
  </p:sorterViewPr>
  <p:notesViewPr>
    <p:cSldViewPr snapToGrid="0" showGuides="1">
      <p:cViewPr varScale="1">
        <p:scale>
          <a:sx n="83" d="100"/>
          <a:sy n="83" d="100"/>
        </p:scale>
        <p:origin x="31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8512" cy="4939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01885" y="0"/>
            <a:ext cx="2908512" cy="4939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9666F-C33F-48E9-B313-56EDCE68E487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51683"/>
            <a:ext cx="2908512" cy="4939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01885" y="9351683"/>
            <a:ext cx="2908512" cy="4939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9209E-08CD-4F02-BB91-69AA63B2A8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964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895350" y="738188"/>
            <a:ext cx="4921250" cy="36925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894927" y="4676696"/>
            <a:ext cx="4922097" cy="44305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92895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oopermaa2nd.blogspot.tw/2011/08/coscup.or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motive_force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Lenz's_law" TargetMode="External"/><Relationship Id="rId4" Type="http://schemas.openxmlformats.org/officeDocument/2006/relationships/hyperlink" Target="https://en.wikipedia.org/wiki/Magnetic_flux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oBUXOOdLXY&amp;feature=youtu.be#t=3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331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740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95350" y="738188"/>
            <a:ext cx="4921250" cy="369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Arduino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共同創辦人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David </a:t>
            </a:r>
            <a:r>
              <a:rPr lang="en-US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Cuartielles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2011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年擔任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COSCUP 2011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開幕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Keynote Speaker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，他在演講中表示，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Arduino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代表著四件事情：</a:t>
            </a:r>
          </a:p>
          <a:p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1. An open source hardware prototyping platform, an I/O board </a:t>
            </a:r>
          </a:p>
          <a:p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2. A software IDE </a:t>
            </a:r>
          </a:p>
          <a:p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3. An education methodology </a:t>
            </a:r>
          </a:p>
          <a:p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4. Community, Community and Community! </a:t>
            </a:r>
          </a:p>
          <a:p>
            <a:endParaRPr lang="en-US" altLang="zh-TW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在提到第四點時，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David </a:t>
            </a:r>
            <a:r>
              <a:rPr lang="en-US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Cuartielles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特別加強了語氣，可見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David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認為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Community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是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Arduino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最重要的一件事。網路上有無數 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Arduino 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的應用分享與教學資源，各個社群也都很活躍，只要你懂得發問，不管遇到什麼疑難雜症，網友都會很熱心幫忙，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008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輔助說明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：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我們就從輸入、程式、與輸出三個層面來開始介紹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246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官網下載網址：</a:t>
            </a:r>
            <a:r>
              <a:rPr lang="en-US" sz="1200" u="sng" dirty="0" err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sz="12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://www.arduino.cc/en/main/software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常見問題：在「工具」中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，「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板子」要選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UNO、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序列埠」要選擇正確的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USB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槽（會出現Arduino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UNO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字樣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有時有些電腦並不是每個USB槽都可以用，若感應不到可以換一個孔試試看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651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425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有兩個方式可以開啟序列埠監控視窗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直接點放大鏡的圖案     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工具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序列埠監控視窗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拔掉之後，看看還能不能開視窗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564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讓同學練習燒錄程式，重點先不放在程式碼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正確執行應看到圖中所框之LED閃爍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73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搭配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範例程式講解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請同學打開空白的程式碼，嘗試邊觀察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板子邊想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的作用。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marR="0" lvl="0" indent="-4572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C/C++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樣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//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是單行註解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/*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 *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是區塊註解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多行以上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5800" lvl="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要強調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setup()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loop()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兩個區塊的程式碼有甚麼不一樣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4" indent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Setup()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設定，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Loop()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就等於你實際上要做的事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天荒地老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8741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讓同學練習燒錄程式，重點先不放在程式碼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正確執行應看到圖中所框之LED閃爍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854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memory: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快閃記憶體，也常常稱作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Memory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。可讀可寫，非揮發性。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也就是負責存放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Bootloader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程式與相關程式的地方，使用特殊的燒錄工具，將經過軟體編譯後的程式碼燒錄進去，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也是一般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隨身碟，或是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記憶卡使用的儲存技術，拔掉電源後資料依舊存在不會消失。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有其寫入次數限制，若不斷地寫入會壞掉。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SRAM: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可讀可寫，揮發性，拔掉電源後裡頭的東西就會消失不見。負責存放靜態資料，程式在這裡建立變數，並且進行操作的地方。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EEPROM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，可讀可寫，非揮發性，讀取時須以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為單位，速度比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慢，也有寫入次數限制。當你需要儲存長期性的資料，就是放在這裡。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011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4188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1553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813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這裡會帶到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的部分，為甚麼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的值會在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0~1023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 Convertor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0~5V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分為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份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現實世界以類比的東西居多，例如光線的明暗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?(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類比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，有沒有光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數位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電腦則要將訊號變成二進制，之後的運算才能進行。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667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這裡會帶到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的部分，為甚麼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的值會在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0~1023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呢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 Convertor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0~5V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分為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份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現實世界以類比的東西居多，例如光線的明暗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?(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類比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，有沒有光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數位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電腦則要將訊號變成二進制，之後的運算才能進行。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01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0527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7667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9890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2460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在這邊不會教，請各位看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167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05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159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9689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PWM: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透過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duty cycle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的調整，用數位輸出模擬類比輸出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等價的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寫法：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(64); (25% duty cycle) ==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loop() {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(HIGH); delay(1);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(LOW); delay(3); }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小技巧：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13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旁邊有一顆焊在板子上的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，是與它相連的，也就是當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13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輸出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時，就算那個腳位沒有接任何東西，也可以透過觀察那個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看到輸出結果（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亮起）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429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876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749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906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藍色是波長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950nm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的紅外線發射二極體，黑色是受光電晶體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11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4163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682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define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這個前置命令，可以定義一個巨集名稱，來代表一個字串，而這個字串可以是常數。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語言一個英文字母、數字或其他的符號，我們稱它為字元。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使用上需要用一對單引號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，把該字元夾起來表示一個字元，如：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 c='a’;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字串就是一段文字，可用一對雙引號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把該段文字夾起來。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而要在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scanf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讀入及印出一個字串則是使用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%s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由於 由於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語言中並沒有字串的變數型態，而是用字元的陣列來儲存一個字串，例如：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 s[5], t[10]=“NTUEE";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</a:t>
            </a:r>
            <a:r>
              <a:rPr lang="zh-TW" altLang="en-US" sz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pinMode</a:t>
            </a:r>
            <a:r>
              <a:rPr lang="zh-TW" altLang="en-US" sz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可以決定腳位輸入</a:t>
            </a:r>
            <a:r>
              <a:rPr lang="en-US" altLang="zh-TW" sz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67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886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287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05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0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419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68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一個常見的分類方法是用工作頻段來區分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有在使用的有這些頻段，我們這次使用的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就是屬於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13.56MHz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這個頻段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而高速公路收費用的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eTag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則是屬於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902~928MHz (US)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這個頻段，可以看出感應範圍確實符合使用場合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0C318-0034-472F-9A84-2D5164BBF6F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711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大家高中都學過電流的磁效應跟電磁感應。一個線圈通上電壓會產生電流，透過電流的磁效應我們知道電流通過的這個線圈會產生磁場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如果今天提供的是一個隨著時間變動的電壓，會產生一隨著時間改變的電流，這個電流則會再產生一個隨時間變動的磁場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當我們在這個線圈旁放上另一個線圈，另外的這個線圈如果切過變動的磁場，依照電磁感應則會產生感應電動勢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透過這個感應電動勢可以回推原本輸入的電壓。如果我們把訊息搭載在輸入電壓上，我們就可以透過磁場這一個無線的媒介，將訊息從一個線圈傳到另一個線圈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1200" b="0" i="0" dirty="0">
              <a:effectLst/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lvl="0" indent="0" defTabSz="457200" eaLnBrk="0" fontAlgn="base" latinLnBrk="0" hangingPunct="0">
              <a:lnSpc>
                <a:spcPct val="1179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大一下學期後半，這樣的積分數學式子就會教到，請各位好好學。大二上學期電磁學一開始，就會遇到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Maxwell's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1200" b="0" i="0" dirty="0">
              <a:effectLst/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 b="0" i="0" dirty="0">
                <a:effectLst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“E” </a:t>
            </a:r>
            <a:r>
              <a:rPr lang="zh-TW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 </a:t>
            </a:r>
            <a:r>
              <a:rPr lang="zh-TW" altLang="zh-TW" sz="1200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tooltip="Electromotive force"/>
              </a:rPr>
              <a:t>electromotive force</a:t>
            </a:r>
            <a:r>
              <a:rPr lang="zh-TW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(EMF) and </a:t>
            </a:r>
            <a:r>
              <a:rPr lang="zh-TW" altLang="zh-TW" sz="1200" dirty="0">
                <a:solidFill>
                  <a:srgbClr val="222222"/>
                </a:solidFill>
                <a:latin typeface="Times New Roman" panose="02020603050405020304" pitchFamily="18" charset="0"/>
                <a:ea typeface="Nimbus Roman No9 L"/>
                <a:cs typeface="Times New Roman" panose="02020603050405020304" pitchFamily="18" charset="0"/>
              </a:rPr>
              <a:t>Φ</a:t>
            </a:r>
            <a:r>
              <a:rPr lang="zh-TW" altLang="zh-TW" sz="1200" i="1" baseline="-30000" dirty="0">
                <a:solidFill>
                  <a:srgbClr val="222222"/>
                </a:solidFill>
                <a:latin typeface="Times New Roman" panose="02020603050405020304" pitchFamily="18" charset="0"/>
                <a:ea typeface="Nimbus Roman No9 L"/>
                <a:cs typeface="Times New Roman" panose="02020603050405020304" pitchFamily="18" charset="0"/>
              </a:rPr>
              <a:t>B</a:t>
            </a:r>
            <a:r>
              <a:rPr lang="zh-TW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the </a:t>
            </a:r>
            <a:r>
              <a:rPr lang="zh-TW" altLang="zh-TW" sz="1200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Magnetic flux"/>
              </a:rPr>
              <a:t>magnetic flux</a:t>
            </a:r>
            <a:r>
              <a:rPr lang="zh-TW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direction of the electromotive force is given by </a:t>
            </a:r>
            <a:r>
              <a:rPr lang="zh-TW" altLang="zh-TW" sz="1200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tooltip="Lenz's law"/>
              </a:rPr>
              <a:t>Lenz's law</a:t>
            </a:r>
            <a:r>
              <a:rPr lang="zh-TW" altLang="zh-TW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8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這次我們要使用的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是這個</a:t>
            </a:r>
            <a:r>
              <a:rPr lang="en-US" altLang="zh-TW" sz="1200" dirty="0">
                <a:solidFill>
                  <a:srgbClr val="406387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MIFARE</a:t>
            </a:r>
            <a:r>
              <a:rPr lang="zh-TW" altLang="en-US" sz="1200" dirty="0">
                <a:solidFill>
                  <a:srgbClr val="406387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406387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Classic 1KB</a:t>
            </a:r>
            <a:r>
              <a:rPr lang="zh-TW" altLang="en-US" sz="1200" dirty="0">
                <a:solidFill>
                  <a:srgbClr val="406387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，剛剛的介紹中有提到他的工作頻率為</a:t>
            </a:r>
            <a:r>
              <a:rPr lang="en-US" altLang="zh-TW" sz="1200" dirty="0">
                <a:solidFill>
                  <a:srgbClr val="406387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13.56MHz</a:t>
            </a:r>
          </a:p>
          <a:p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0C318-0034-472F-9A84-2D5164BBF6F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8649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930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0C318-0034-472F-9A84-2D5164BBF6F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5192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0C318-0034-472F-9A84-2D5164BBF6F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96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輔助說明：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為什麼從 </a:t>
            </a:r>
            <a:r>
              <a:rPr lang="en-US" altLang="zh-TW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arduino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開始介紹？主要是希望，將這些簡單的電子電路系統賦予智慧。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至於什麼是智慧？簡單到接受我們下的命令，或讓設備思考通通都算。而這些通常是以電腦程式來完成。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從最簡單的家電用品，例如所謂的微電腦電風扇，遙控開關、選擇風速，到整個大型工廠的自動化生產，都是接受指令的例子。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而讓儀器自己思考的例子，就例如一些營隊常見的自走車，到複雜度很高的智慧機器人等等。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這些儀器的大腦，就都是類似 </a:t>
            </a:r>
            <a:r>
              <a:rPr lang="en-US" altLang="zh-TW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arduino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這類的微處理器晶片。</a:t>
            </a: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tabLst/>
              <a:defRPr/>
            </a:pPr>
            <a:br>
              <a:rPr lang="en-US" altLang="zh-TW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en-US" altLang="zh-TW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Massimo </a:t>
            </a:r>
            <a:r>
              <a:rPr lang="en-US" altLang="zh-TW" sz="12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Banzi</a:t>
            </a:r>
            <a:r>
              <a:rPr lang="en-US" altLang="zh-TW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是 </a:t>
            </a:r>
            <a:r>
              <a:rPr lang="en-US" altLang="zh-TW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zh-TW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創辦人之一</a:t>
            </a:r>
            <a:br>
              <a:rPr lang="en-US" altLang="zh-TW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endParaRPr lang="zh-TW" altLang="en-US"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影片播放：</a:t>
            </a: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tabLst/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https://www.youtube.com/watch?v=UoBUXOOdLXY&amp;feature=youtu.be#t=3m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zh-TW" altLang="en-US"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5448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0C318-0034-472F-9A84-2D5164BBF6F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656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未來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不見得會接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E-24 SMD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電阻標示方式：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103=10x 10^3 = 10K </a:t>
            </a:r>
            <a:r>
              <a:rPr lang="el-GR" altLang="zh-TW" sz="1200" b="0" i="0" u="none" strike="noStrike" baseline="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Ω</a:t>
            </a:r>
            <a:endParaRPr lang="en-US" altLang="zh-TW" sz="1200" b="0" i="0" u="none" strike="noStrike" baseline="0" dirty="0"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821=82x10^1 = 820  </a:t>
            </a:r>
            <a:r>
              <a:rPr lang="el-GR" altLang="zh-TW" sz="1200" b="0" i="0" u="none" strike="noStrike" baseline="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Ω</a:t>
            </a:r>
            <a:endParaRPr lang="en-US" altLang="zh-TW" sz="1200" b="0" i="0" u="none" strike="noStrike" baseline="0" dirty="0"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r>
              <a:rPr lang="zh-TW" alt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精確度有 </a:t>
            </a:r>
            <a:r>
              <a:rPr lang="en-US" altLang="zh-TW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2%, 5%,</a:t>
            </a:r>
            <a:r>
              <a:rPr lang="zh-TW" alt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altLang="zh-TW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10%</a:t>
            </a:r>
            <a:r>
              <a:rPr lang="zh-TW" altLang="en-US" sz="1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  <a:sym typeface="Helvetica Neue"/>
              </a:rPr>
              <a:t> 三種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5549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284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mfrc522 = </a:t>
            </a:r>
            <a:r>
              <a:rPr lang="en-US" altLang="zh-TW" sz="1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MFRC522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(SS_PIN, RST_PIN);  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請系統去要一塊記憶體空間，</a:t>
            </a:r>
            <a:r>
              <a:rPr lang="zh-TW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後面呼叫它的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建構函式 </a:t>
            </a:r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(Constructor) </a:t>
            </a:r>
            <a:r>
              <a:rPr lang="zh-TW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(SS, RST) </a:t>
            </a:r>
            <a:r>
              <a:rPr lang="zh-TW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當成參數傳進去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初始化這物件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mfrc522-&gt;</a:t>
            </a:r>
            <a:r>
              <a:rPr lang="en-US" altLang="zh-TW" sz="12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PCD_Init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MFRC522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讀卡機模組         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透過記憶體位置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找到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mfrc522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這物件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再翻其內容。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F()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中的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會放到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中，而不會佔用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。由於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珍貴。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放到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可節省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的使用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 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的存取可能會比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略慢，而且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的資料在程式執行時是不能更改的。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對於一些較長的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constant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，一般都建議放到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963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mfrc522-&gt;</a:t>
            </a:r>
            <a:r>
              <a:rPr lang="en-US" altLang="zh-TW" sz="12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PICC_DumpDetailsToSerial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(&amp;(mfrc522-&gt;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uid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UID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印出來</a:t>
            </a:r>
          </a:p>
        </p:txBody>
      </p:sp>
    </p:spTree>
    <p:extLst>
      <p:ext uri="{BB962C8B-B14F-4D97-AF65-F5344CB8AC3E}">
        <p14:creationId xmlns:p14="http://schemas.microsoft.com/office/powerpoint/2010/main" val="83198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跟之前用過的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TX/RX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一樣屬於傳輸介面的一種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SCLK, MOSI, MISO, SS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上有專門對應的腳位，就跟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RX/TX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0/1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一樣不能接在其他腳上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（由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Motorola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發明，之後的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Freescale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NXP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再購併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Freescale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）與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相同是可以接多個裝置的，而且傳輸速度比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更快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（事實上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記憶卡的根基就是這個介面），而且與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UART/RS-232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一樣，發送與接收可同時進行。</a:t>
            </a:r>
            <a:b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不過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也有缺點，一是隨著連接裝置數的增加，線路也是要增加的，每增加一個連接裝置，至少要增加一條，不像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可以一直維持只要兩條。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在一對一連接時需要四條，一對二時要五條，一對三時要六條，即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N+3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的概念。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另外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更少纜線化運用，多半是更短距離的連接。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在實務上，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較常用來連接感測器，而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較常用來連接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EEPROM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記憶體、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記憶體（記憶卡），或一些液晶顯示器。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0C318-0034-472F-9A84-2D5164BBF6F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2811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4577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4207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6269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340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輔助說明：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當然光有智慧也是不夠的。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就像人類一樣，所謂眼觀四面、耳聽八方，我們也要賦予大腦接收外界資訊的能力。在儀器系統裡，這些通稱為感測器的輸入。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再加上要讓儀器系統可以自由行動，或者至少把想法提供給外界作溝通。因此我們也要提供螢幕文字的輸出、聲音的輸出、或這以馬達來帶動輪子或手腳。</a:t>
            </a:r>
          </a:p>
        </p:txBody>
      </p:sp>
    </p:spTree>
    <p:extLst>
      <p:ext uri="{BB962C8B-B14F-4D97-AF65-F5344CB8AC3E}">
        <p14:creationId xmlns:p14="http://schemas.microsoft.com/office/powerpoint/2010/main" val="20307837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9478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61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8188"/>
            <a:ext cx="4921250" cy="3692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71195" y="4676696"/>
            <a:ext cx="5369560" cy="443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輔助說明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：</a:t>
            </a: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進入主題，arduino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就是可以提供以上功能的一種工具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它不是只有微處理器晶片，而是幫你做好了很多方便使用的輔助工具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像這樣整個完成的一個小系統，我們會稱為嵌入式系統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翻譯成白話文就是除了大腦之外，至少也幫你連好一些神經，你自己可以找一些眼睛手腳之類的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，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來連接成你自己要的更完整的系統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類似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arduino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的其他產品也很多，例如單晶片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8051、聯發科的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LinkIt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等等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我們採用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arduino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一個重要的原因是它完全是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open-source，也就是所有的程式都是免費分享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。</a:t>
            </a:r>
            <a:br>
              <a:rPr lang="en-US" altLang="zh-TW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你可以直接上網查到就拿來使用，甚至不用自己寫程式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，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有點像作業解答都直接給你抄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。</a:t>
            </a: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所需要的技能只要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C++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和麵包板，所以理論上各位都有足夠的基礎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Arduino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的型號很多，我們只介紹最便宜最陽春的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UNO。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b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en-US" sz="1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換句話說只是低等生物的簡單大腦。不過各位學會後可以很輕易自己發揮到複雜系統，原理是一樣的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。</a:t>
            </a: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3801885" y="9351682"/>
            <a:ext cx="2908512" cy="49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00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ARM</a:t>
            </a:r>
            <a:r>
              <a:rPr lang="zh-TW" altLang="en-US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(Advanced RISC Machine) </a:t>
            </a:r>
            <a:r>
              <a:rPr lang="zh-TW" altLang="en-US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是一精簡指令集（</a:t>
            </a:r>
            <a:r>
              <a:rPr lang="en-US" altLang="zh-TW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RISC</a:t>
            </a:r>
            <a:r>
              <a:rPr lang="zh-TW" altLang="en-US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）處理器架構，也是一家專門設計處理器架構的公司，中文稱</a:t>
            </a:r>
            <a:r>
              <a:rPr lang="en-US" altLang="zh-TW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”</a:t>
            </a:r>
            <a:r>
              <a:rPr lang="zh-TW" altLang="en-US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安謀</a:t>
            </a:r>
            <a:r>
              <a:rPr lang="en-US" altLang="zh-TW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”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可在許多消費性電子產品，看到該架構的處理器。</a:t>
            </a:r>
            <a:endParaRPr lang="en-US" altLang="zh-TW" sz="1200" b="1" dirty="0">
              <a:solidFill>
                <a:srgbClr val="406387"/>
              </a:solidFill>
              <a:latin typeface="Times New Roman" panose="02020603050405020304" pitchFamily="18" charset="0"/>
              <a:ea typeface="Noto Sans CJK TC Regular" panose="020B0500000000000000" pitchFamily="34" charset="-120"/>
              <a:cs typeface="Times New Roman" panose="02020603050405020304" pitchFamily="18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dirty="0">
              <a:solidFill>
                <a:srgbClr val="406387"/>
              </a:solidFill>
              <a:latin typeface="Times New Roman" panose="02020603050405020304" pitchFamily="18" charset="0"/>
              <a:ea typeface="Noto Sans CJK TC Regular" panose="020B0500000000000000" pitchFamily="34" charset="-120"/>
              <a:cs typeface="Times New Roman" panose="02020603050405020304" pitchFamily="18" charset="0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如：行動電話、路由器、多媒體播放器、掌上型電玩</a:t>
            </a:r>
            <a:r>
              <a:rPr lang="en-US" altLang="zh-TW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…</a:t>
            </a:r>
            <a:r>
              <a:rPr lang="zh-TW" altLang="en-US" sz="1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Regular" panose="020B0500000000000000" pitchFamily="34" charset="-120"/>
                <a:cs typeface="Times New Roman" panose="02020603050405020304" pitchFamily="18" charset="0"/>
              </a:rPr>
              <a:t>，甚至在飛彈的彈載電腦等軍用設施。</a:t>
            </a:r>
            <a:endParaRPr lang="en-US" altLang="zh-TW" sz="1200" b="1" dirty="0">
              <a:solidFill>
                <a:srgbClr val="406387"/>
              </a:solidFill>
              <a:latin typeface="Times New Roman" panose="02020603050405020304" pitchFamily="18" charset="0"/>
              <a:ea typeface="Noto Sans CJK TC Regular" panose="020B0500000000000000" pitchFamily="34" charset="-120"/>
              <a:cs typeface="Times New Roman" panose="02020603050405020304" pitchFamily="18" charset="0"/>
            </a:endParaRPr>
          </a:p>
          <a:p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581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14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22E6-15DC-45C4-97A4-A7A0C878D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D28EE-3556-4E49-82BA-22D250F13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D8402-0839-4B0A-9550-2491EFB8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E73FC-D72F-47F6-BBFE-4B91D4BD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C60A0-6D4D-4A17-A794-B2C397F6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Screen Shot 2018-12-19 at 8.48.16 PM.png" descr="Screen Shot 2018-12-19 at 8.48.16 PM.png">
            <a:extLst>
              <a:ext uri="{FF2B5EF4-FFF2-40B4-BE49-F238E27FC236}">
                <a16:creationId xmlns:a16="http://schemas.microsoft.com/office/drawing/2014/main" id="{01F97D6C-0BC8-4BC3-BAEC-8836408DA9A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401730"/>
            <a:ext cx="13004801" cy="380958"/>
          </a:xfrm>
          <a:prstGeom prst="rect">
            <a:avLst/>
          </a:prstGeom>
          <a:ln w="12700">
            <a:miter lim="400000"/>
          </a:ln>
          <a:effectLst>
            <a:outerShdw blurRad="165100" dist="57016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84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0123-F67B-4557-955E-28A99564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758B3-43CF-4C43-BD0E-2D72FC170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F0155-0A94-4AF1-B07B-98DED15F4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4D27E-1A4B-4541-BDF5-8A793727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3D56F-6666-42C9-99AC-1ABA69E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36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401F7-37BC-447B-9D46-6E90DA745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113B5-B95B-49C9-8835-B1EC4E92E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4F178-824D-4E22-B26F-B8D8E6F1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61CE-7361-4C31-87EB-B8C95078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42B06-28C5-464F-813E-75B4F126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754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2590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1D0B-7DA7-4CFD-8EAF-EC97855D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378D4-C80B-49CD-AF40-99A5B0DAB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43848" indent="-243848">
              <a:buFont typeface="Arial" panose="020B0604020202020204" pitchFamily="34" charset="0"/>
              <a:buChar char="•"/>
              <a:defRPr sz="4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31543" indent="-243848">
              <a:buFont typeface="Wingdings" panose="05000000000000000000" pitchFamily="2" charset="2"/>
              <a:buChar char="Ø"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19238" indent="-243848">
              <a:buFont typeface="Wingdings" panose="05000000000000000000" pitchFamily="2" charset="2"/>
              <a:buChar char="ü"/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706933" indent="-243848">
              <a:buFont typeface="Wingdings" panose="05000000000000000000" pitchFamily="2" charset="2"/>
              <a:buChar char="p"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194629" indent="-243848">
              <a:buFont typeface="Wingdings" panose="05000000000000000000" pitchFamily="2" charset="2"/>
              <a:buChar char="u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35C8-2D58-41D3-90C0-472D4C66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FACD5-CC2C-43FC-AD04-287A7988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B710B-0413-4665-A567-25906580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882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73F8-22E3-4F56-AD16-1B2B593D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3852-BA68-4E7E-B036-9D711E6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47007-8BC3-46F1-A918-857DE76D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DAE01-A6FD-4841-8EA1-1BECACDA5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31807-4775-43C0-B93D-A6D10B0B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665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DD8B-3CB2-43B8-A472-B462F6CC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7FF37-C839-4F23-B9A5-BBA3A319901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94080" y="2596444"/>
            <a:ext cx="5527040" cy="5834948"/>
          </a:xfrm>
        </p:spPr>
        <p:txBody>
          <a:bodyPr>
            <a:normAutofit/>
          </a:bodyPr>
          <a:lstStyle>
            <a:lvl1pPr>
              <a:defRPr sz="4400"/>
            </a:lvl1pPr>
            <a:lvl2pPr marL="1059195" indent="-571500">
              <a:buFont typeface="Wingdings" panose="05000000000000000000" pitchFamily="2" charset="2"/>
              <a:buChar char="Ø"/>
              <a:defRPr sz="4000"/>
            </a:lvl2pPr>
            <a:lvl3pPr marL="1546890" indent="-571500">
              <a:buFont typeface="Wingdings" panose="05000000000000000000" pitchFamily="2" charset="2"/>
              <a:buChar char="ü"/>
              <a:defRPr sz="3600"/>
            </a:lvl3pPr>
            <a:lvl4pPr marL="1920285" indent="-457200">
              <a:buFont typeface="Wingdings" panose="05000000000000000000" pitchFamily="2" charset="2"/>
              <a:buChar char="p"/>
              <a:defRPr sz="3200"/>
            </a:lvl4pPr>
            <a:lvl5pPr marL="2407981" indent="-457200">
              <a:buFont typeface="Wingdings" panose="05000000000000000000" pitchFamily="2" charset="2"/>
              <a:buChar char="u"/>
              <a:defRPr sz="2800"/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5CF73-6F5A-40F1-9B44-8F115A0D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29FD8-0810-4B5F-9801-CB29B4A08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0620D-2F71-44A4-9BDD-22BCA5E7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57FF37-C839-4F23-B9A5-BBA3A319901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583680" y="2596444"/>
            <a:ext cx="5527040" cy="5834948"/>
          </a:xfrm>
        </p:spPr>
        <p:txBody>
          <a:bodyPr>
            <a:normAutofit/>
          </a:bodyPr>
          <a:lstStyle>
            <a:lvl1pPr>
              <a:defRPr sz="4400"/>
            </a:lvl1pPr>
            <a:lvl2pPr marL="1059195" indent="-571500">
              <a:buFont typeface="Wingdings" panose="05000000000000000000" pitchFamily="2" charset="2"/>
              <a:buChar char="Ø"/>
              <a:defRPr sz="4000"/>
            </a:lvl2pPr>
            <a:lvl3pPr marL="1546890" indent="-571500">
              <a:buFont typeface="Wingdings" panose="05000000000000000000" pitchFamily="2" charset="2"/>
              <a:buChar char="ü"/>
              <a:defRPr sz="3600"/>
            </a:lvl3pPr>
            <a:lvl4pPr marL="1920285" indent="-457200">
              <a:buFont typeface="Wingdings" panose="05000000000000000000" pitchFamily="2" charset="2"/>
              <a:buChar char="p"/>
              <a:defRPr sz="3200"/>
            </a:lvl4pPr>
            <a:lvl5pPr marL="2407981" indent="-457200">
              <a:buFont typeface="Wingdings" panose="05000000000000000000" pitchFamily="2" charset="2"/>
              <a:buChar char="u"/>
              <a:defRPr sz="2800"/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98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A27-C1C4-4A2A-AAB0-D78C71F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E6936-DFCB-429B-A8E2-C2FB47211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C3190-19A0-40BF-8F2A-8761BC8C8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6B18E-7E81-4B46-A911-374799083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61EE5-02C8-43F3-958D-A3AAA8038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40FEC-63CB-4DF2-A94C-B8DBC53D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81A466-9E5A-4C40-8595-A56AF2EF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FF53D-1F4B-4CC4-A0B8-EF528EE8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27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D9E0-7C05-4811-BF31-D06B9AA7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DEA9C-89A0-4708-BFDF-A3E31BFF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CE26B-C990-4051-A063-E36052202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F7227-159F-4259-958F-1EA57D44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991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B051F-AC0B-4F0D-B52F-3010B930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32865-BCA8-45E0-981C-E4A9ACDB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3830F-77B7-46F1-B735-4F3778B5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38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2694-6AF1-4A17-B1EB-56411F3E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C767F-8A5A-4CD4-9EDC-C96B61CFA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6DE67-FF1A-4F53-9E69-3035838B1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65370-113E-4A47-8BE1-D103F50A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B0C77-627F-41DF-9301-B21314FB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B0DA3-36CC-43EF-9678-549C830B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9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B105-32E6-48D4-9A9D-1EB43FF0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A1DC75-1822-45B3-A448-2BD9A31FA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5E8FA-ABAF-45C9-B1B7-150207DFC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C337B-C2FD-451E-868E-CA653E5F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C356A-6D66-4A86-91CD-948897B6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8F85F-9A1F-40B4-B381-9F5A573C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85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B289E-1247-4F5A-91B3-E73E02029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Click to edit Master title style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D1087-A6C8-4198-A467-7904FBDEE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5904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A0010-5FEE-44B2-84EC-D151FFCDD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8623301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EE130-B391-4F67-801A-F2E535546C88}" type="datetimeFigureOut">
              <a:rPr lang="zh-TW" altLang="en-US" smtClean="0"/>
              <a:t>2020/3/10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1937B-7D9A-48F4-819C-379D8BA22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43950" y="8623301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322BA-1011-4117-9405-99220AB1E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61688" y="8623301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3525A-82B9-4563-8BAF-F868E2D0CBC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Screen Shot 2018-12-19 at 8.48.16 PM.png" descr="Screen Shot 2018-12-19 at 8.48.16 PM.png">
            <a:extLst>
              <a:ext uri="{FF2B5EF4-FFF2-40B4-BE49-F238E27FC236}">
                <a16:creationId xmlns:a16="http://schemas.microsoft.com/office/drawing/2014/main" id="{ED8FBE99-9929-4788-B15F-0124D0B4000D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9401730"/>
            <a:ext cx="13004801" cy="380958"/>
          </a:xfrm>
          <a:prstGeom prst="rect">
            <a:avLst/>
          </a:prstGeom>
          <a:ln w="12700">
            <a:miter lim="400000"/>
          </a:ln>
          <a:effectLst>
            <a:outerShdw blurRad="165100" dist="57016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" name="NTUEE電資工程入門設計與實作©">
            <a:extLst>
              <a:ext uri="{FF2B5EF4-FFF2-40B4-BE49-F238E27FC236}">
                <a16:creationId xmlns:a16="http://schemas.microsoft.com/office/drawing/2014/main" id="{930F0CEA-93B1-405E-A207-A97A56CBC15B}"/>
              </a:ext>
            </a:extLst>
          </p:cNvPr>
          <p:cNvSpPr txBox="1"/>
          <p:nvPr userDrawn="1"/>
        </p:nvSpPr>
        <p:spPr>
          <a:xfrm>
            <a:off x="9656860" y="9097754"/>
            <a:ext cx="3333457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600">
                <a:solidFill>
                  <a:srgbClr val="C9702A"/>
                </a:solidFill>
              </a:defRPr>
            </a:pPr>
            <a:r>
              <a:rPr dirty="0" err="1"/>
              <a:t>NTUEE</a:t>
            </a:r>
            <a:r>
              <a:rPr dirty="0" err="1">
                <a:solidFill>
                  <a:srgbClr val="B03D1B"/>
                </a:solidFill>
              </a:rPr>
              <a:t>電資工程入門設計與實作</a:t>
            </a:r>
            <a:r>
              <a:rPr dirty="0">
                <a:solidFill>
                  <a:srgbClr val="B03D1B"/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51486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store.arduino.cc/usa/arduino/boards-modul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LVrqjPsv6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coopermaa2nd.blogspot.tw/2011/08/arduino_28.html" TargetMode="External"/><Relationship Id="rId4" Type="http://schemas.openxmlformats.org/officeDocument/2006/relationships/hyperlink" Target="http://coscup.org/2011/zh-tw/progra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www.arduino.cc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e.arduino.cc/usa/arduino-uno-rev3" TargetMode="External"/><Relationship Id="rId5" Type="http://schemas.openxmlformats.org/officeDocument/2006/relationships/hyperlink" Target="http://ww1.microchip.com/downloads/en/DeviceDoc/Atmel-7810-Automotive-Microcontrollers-ATmega328P_Datasheet.pdf" TargetMode="Externa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home.cc/Gossip/Books/mBlockArduino1-3and1-4.html" TargetMode="External"/><Relationship Id="rId5" Type="http://schemas.openxmlformats.org/officeDocument/2006/relationships/hyperlink" Target="https://en.wikipedia.org/wiki/Pulse-width_modulation" TargetMode="Externa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sie.ncku.edu.tw/embedded/AD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selloutsoon.com/albums/documents/20-011-905/V5.jp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u.edu.tw/~yctsao/mycourses/maker/Bulb20170429/course/Arduino_%E7%A8%8B%E5%BC%8F%E9%96%8B%E7%99%BC%E4%BB%8B%E7%B4%B9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reference/e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ulse-width_modulatio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ingarduino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hyperlink" Target="https://www.tenlong.com.tw/products/9781119405375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jpeg"/><Relationship Id="rId4" Type="http://schemas.openxmlformats.org/officeDocument/2006/relationships/hyperlink" Target="https://www.vishay.com/docs/83760/tcrt5000.pdf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u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duino.cc/en/Serial/Print" TargetMode="External"/><Relationship Id="rId4" Type="http://schemas.openxmlformats.org/officeDocument/2006/relationships/hyperlink" Target="https://www.arduino.cc/en/serial/begi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language/structure/control-structure/if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reference/en/language/functions/time/delay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gnetic_flux" TargetMode="External"/><Relationship Id="rId3" Type="http://schemas.openxmlformats.org/officeDocument/2006/relationships/image" Target="../media/image230.png"/><Relationship Id="rId7" Type="http://schemas.openxmlformats.org/officeDocument/2006/relationships/hyperlink" Target="https://en.wikipedia.org/wiki/Electromotive_forc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hyperlink" Target="https://www.youtube.com/watch?v=vOKlz0TUEJM&amp;index=59&amp;list=PLjVQeqvy1gRbt_NHxHrvOshbcSYCQXaQY" TargetMode="External"/><Relationship Id="rId4" Type="http://schemas.openxmlformats.org/officeDocument/2006/relationships/hyperlink" Target="https://en.wikipedia.org/wiki/Electromagnetic_coi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oBUXOOdLXY&amp;feature=youtu.be#t=3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hyperlink" Target="https://makerpro.cc/2016/07/learning-interfaces-about-uart-i2c-spi/" TargetMode="External"/><Relationship Id="rId4" Type="http://schemas.openxmlformats.org/officeDocument/2006/relationships/hyperlink" Target="https://en.wikipedia.org/wiki/Serial_Peripheral_Interfac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xp.com/docs/en/data-sheet/MF1S50YYX_V1.pdf" TargetMode="External"/><Relationship Id="rId4" Type="http://schemas.openxmlformats.org/officeDocument/2006/relationships/hyperlink" Target="https://www.blackhat.com/docs/sp-14/materials/arsenal/sp-14-Almeida-Hacking-MIFARE-Classic-Cards-Slides.pdf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e.ntu.edu.tw/upload/workbench/files/ucourse-credit-table-1060310.pdf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ikxFZZO2s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QeMvMJPqj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reative_Commons" TargetMode="External"/><Relationship Id="rId5" Type="http://schemas.openxmlformats.org/officeDocument/2006/relationships/hyperlink" Target="https://en.wikipedia.org/wiki/GNU_General_Public_License" TargetMode="External"/><Relationship Id="rId4" Type="http://schemas.openxmlformats.org/officeDocument/2006/relationships/hyperlink" Target="https://en.wikipedia.org/wiki/Open-source_mode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www.ifixit.com/Teardown/iPhone+11+Pro+Max+Teardown/12600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7" Type="http://schemas.openxmlformats.org/officeDocument/2006/relationships/hyperlink" Target="https://www.ifixit.com/Teardown/iPhone+11+Pro+Max+Teardown/1260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l_4004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eek1 Main Title"/>
          <p:cNvSpPr txBox="1">
            <a:spLocks noGrp="1"/>
          </p:cNvSpPr>
          <p:nvPr>
            <p:ph type="ctrTitle"/>
          </p:nvPr>
        </p:nvSpPr>
        <p:spPr>
          <a:xfrm>
            <a:off x="1902123" y="2729587"/>
            <a:ext cx="9200554" cy="3303820"/>
          </a:xfrm>
          <a:prstGeom prst="rect">
            <a:avLst/>
          </a:prstGeom>
          <a:effectLst>
            <a:outerShdw blurRad="685800" rotWithShape="0">
              <a:srgbClr val="000000">
                <a:alpha val="96290"/>
              </a:srgbClr>
            </a:outerShdw>
          </a:effectLst>
        </p:spPr>
        <p:txBody>
          <a:bodyPr anchor="ctr"/>
          <a:lstStyle/>
          <a:p>
            <a:pPr>
              <a:defRPr sz="10000">
                <a:solidFill>
                  <a:srgbClr val="406387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dirty="0"/>
              <a:t>Week</a:t>
            </a:r>
            <a:r>
              <a:rPr dirty="0">
                <a:solidFill>
                  <a:srgbClr val="C9702A"/>
                </a:solidFill>
              </a:rPr>
              <a:t>1</a:t>
            </a:r>
            <a:endParaRPr dirty="0"/>
          </a:p>
        </p:txBody>
      </p:sp>
      <p:sp>
        <p:nvSpPr>
          <p:cNvPr id="124" name="107-2 電資工程入門設計與實作"/>
          <p:cNvSpPr txBox="1">
            <a:spLocks noGrp="1"/>
          </p:cNvSpPr>
          <p:nvPr>
            <p:ph type="subTitle" idx="1"/>
          </p:nvPr>
        </p:nvSpPr>
        <p:spPr>
          <a:xfrm>
            <a:off x="2364713" y="5246125"/>
            <a:ext cx="8275374" cy="709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E0A239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r>
              <a:rPr dirty="0"/>
              <a:t>10</a:t>
            </a:r>
            <a:r>
              <a:rPr lang="en-US" dirty="0"/>
              <a:t>8</a:t>
            </a:r>
            <a:r>
              <a:rPr dirty="0"/>
              <a:t>-2 </a:t>
            </a:r>
            <a:r>
              <a:rPr dirty="0" err="1"/>
              <a:t>電資工程入門設計與實作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5718-32D3-454D-A118-E53E4EBD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6387"/>
                </a:solidFill>
              </a:rPr>
              <a:t>Arduino</a:t>
            </a:r>
            <a:r>
              <a:rPr lang="zh-TW" altLang="en-US" dirty="0">
                <a:solidFill>
                  <a:srgbClr val="406387"/>
                </a:solidFill>
              </a:rPr>
              <a:t> 有哪些型號</a:t>
            </a:r>
            <a:r>
              <a:rPr lang="en-US" altLang="zh-TW" dirty="0">
                <a:solidFill>
                  <a:srgbClr val="406387"/>
                </a:solidFill>
              </a:rPr>
              <a:t>?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C2C7C-5379-45EF-8FA5-942A8CF26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75379"/>
            <a:ext cx="10578668" cy="6877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E6281-9669-44FC-85CF-2C233D80A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57" y="4490516"/>
            <a:ext cx="2331885" cy="2276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13D15-BD0F-45C3-BD06-342574EBDD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63" y="4460557"/>
            <a:ext cx="2384789" cy="2263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70A785-43C7-4DDF-98D6-B5DFB3970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81" y="6893632"/>
            <a:ext cx="2356263" cy="22615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DF1A0E-DF93-4C38-97E0-56A5C59D34E9}"/>
              </a:ext>
            </a:extLst>
          </p:cNvPr>
          <p:cNvSpPr/>
          <p:nvPr/>
        </p:nvSpPr>
        <p:spPr>
          <a:xfrm>
            <a:off x="8092" y="9034174"/>
            <a:ext cx="525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7"/>
              </a:rPr>
              <a:t>https://store.arduino.cc/usa/arduino/boards-modules</a:t>
            </a:r>
            <a:endParaRPr lang="zh-TW" alt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712EA8-C1A4-4806-ADFA-69EFBE31DC03}"/>
              </a:ext>
            </a:extLst>
          </p:cNvPr>
          <p:cNvSpPr/>
          <p:nvPr/>
        </p:nvSpPr>
        <p:spPr>
          <a:xfrm>
            <a:off x="2865948" y="4490516"/>
            <a:ext cx="7272904" cy="1715412"/>
          </a:xfrm>
          <a:prstGeom prst="round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7C66B8-C45D-4D6F-B40E-3AAC9F2F907D}"/>
              </a:ext>
            </a:extLst>
          </p:cNvPr>
          <p:cNvSpPr/>
          <p:nvPr/>
        </p:nvSpPr>
        <p:spPr>
          <a:xfrm>
            <a:off x="9852659" y="5359652"/>
            <a:ext cx="29032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TW" altLang="en-US" sz="2800" b="1" dirty="0">
                <a:solidFill>
                  <a:srgbClr val="33CC33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微處理器都是</a:t>
            </a:r>
            <a:r>
              <a:rPr lang="en-US" altLang="zh-TW" sz="2800" b="1" dirty="0" err="1">
                <a:solidFill>
                  <a:srgbClr val="33CC33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ATMega</a:t>
            </a:r>
            <a:r>
              <a:rPr lang="en-US" altLang="zh-TW" sz="2800" b="1" dirty="0">
                <a:solidFill>
                  <a:srgbClr val="33CC33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 328 </a:t>
            </a:r>
            <a:endParaRPr lang="en-US" altLang="zh-TW" sz="2800" b="1" dirty="0">
              <a:latin typeface="Noto Sans CJK TC Regular" panose="020B0500000000000000" pitchFamily="34" charset="-120"/>
              <a:ea typeface="Noto Sans CJK TC Regular" panose="020B0500000000000000" pitchFamily="34" charset="-12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17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COSCUP 2011</a:t>
            </a:r>
            <a:endParaRPr lang="zh-TW" altLang="en-US" sz="6600" b="1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7093" indent="0">
              <a:buNone/>
            </a:pPr>
            <a:r>
              <a:rPr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COSCUP (</a:t>
            </a:r>
            <a:r>
              <a:rPr lang="zh-TW" alt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開源人年會</a:t>
            </a:r>
            <a:r>
              <a:rPr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br>
              <a:rPr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Conference for Open Source Coders, Users, and Promoters</a:t>
            </a:r>
          </a:p>
          <a:p>
            <a:pPr marL="27093" indent="0">
              <a:buNone/>
            </a:pPr>
            <a:endParaRPr lang="en-US" altLang="zh-TW" sz="3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093" indent="0">
              <a:buNone/>
            </a:pPr>
            <a:r>
              <a:rPr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David </a:t>
            </a:r>
            <a:r>
              <a:rPr lang="en-US" altLang="zh-TW" sz="36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Cuartielles</a:t>
            </a:r>
            <a:r>
              <a:rPr lang="en-US" altLang="zh-TW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3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600" dirty="0">
                <a:solidFill>
                  <a:srgbClr val="406387"/>
                </a:solidFill>
              </a:rPr>
              <a:t>An open source hardware prototyping platform, an I/O board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600" dirty="0">
                <a:solidFill>
                  <a:srgbClr val="406387"/>
                </a:solidFill>
              </a:rPr>
              <a:t>A software IDE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600" dirty="0">
                <a:solidFill>
                  <a:srgbClr val="406387"/>
                </a:solidFill>
              </a:rPr>
              <a:t>An education methodology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600" dirty="0">
                <a:solidFill>
                  <a:srgbClr val="FF0000"/>
                </a:solidFill>
              </a:rPr>
              <a:t>Community, Community, and Community! </a:t>
            </a:r>
            <a:br>
              <a:rPr lang="en-US" altLang="zh-TW" sz="3600" dirty="0"/>
            </a:br>
            <a:endParaRPr lang="en-US" altLang="zh-TW" sz="3600" dirty="0"/>
          </a:p>
          <a:p>
            <a:pPr marL="27093" indent="0" algn="r">
              <a:buNone/>
            </a:pPr>
            <a:r>
              <a:rPr lang="en-US" altLang="zh-TW" sz="3600" dirty="0"/>
              <a:t>			Taipei, Taiwan</a:t>
            </a:r>
            <a:r>
              <a:rPr lang="en-US" altLang="zh-TW" dirty="0"/>
              <a:t>.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8422207"/>
            <a:ext cx="6997428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TW" sz="1920" dirty="0">
                <a:hlinkClick r:id="rId3"/>
              </a:rPr>
              <a:t>https://www.youtube.com/watch?v=yLVrqjPsv64</a:t>
            </a:r>
            <a:endParaRPr lang="en-US" altLang="zh-TW" sz="1920" dirty="0"/>
          </a:p>
          <a:p>
            <a:pPr algn="l"/>
            <a:r>
              <a:rPr lang="en-US" altLang="zh-TW" sz="1920" dirty="0">
                <a:hlinkClick r:id="rId4"/>
              </a:rPr>
              <a:t>http://coscup.org/2011/zh-tw/program/</a:t>
            </a:r>
            <a:endParaRPr lang="en-US" altLang="zh-TW" sz="1920" dirty="0"/>
          </a:p>
          <a:p>
            <a:pPr algn="l"/>
            <a:r>
              <a:rPr lang="en-US" altLang="zh-TW" sz="1920" dirty="0">
                <a:hlinkClick r:id="rId5"/>
              </a:rPr>
              <a:t>http://coopermaa2nd.blogspot.tw/2011/08/arduino_28.html</a:t>
            </a:r>
            <a:endParaRPr lang="en-US" altLang="zh-TW" sz="1920" dirty="0"/>
          </a:p>
        </p:txBody>
      </p:sp>
      <p:pic>
        <p:nvPicPr>
          <p:cNvPr id="6" name="Picture 2" descr="Goog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48" y="4343977"/>
            <a:ext cx="971971" cy="32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117137" y="4665273"/>
            <a:ext cx="3373278" cy="1349311"/>
          </a:xfrm>
          <a:prstGeom prst="homePlate">
            <a:avLst>
              <a:gd name="adj" fmla="val 50000"/>
            </a:avLst>
          </a:prstGeom>
          <a:solidFill>
            <a:srgbClr val="9B613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SzPts val="1400"/>
            </a:pPr>
            <a:endParaRPr sz="1920"/>
          </a:p>
        </p:txBody>
      </p:sp>
      <p:sp>
        <p:nvSpPr>
          <p:cNvPr id="120" name="Shape 120"/>
          <p:cNvSpPr/>
          <p:nvPr/>
        </p:nvSpPr>
        <p:spPr>
          <a:xfrm>
            <a:off x="4815760" y="4665273"/>
            <a:ext cx="3373278" cy="1349311"/>
          </a:xfrm>
          <a:prstGeom prst="chevron">
            <a:avLst>
              <a:gd name="adj" fmla="val 50000"/>
            </a:avLst>
          </a:prstGeom>
          <a:solidFill>
            <a:srgbClr val="9B613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SzPts val="1400"/>
            </a:pPr>
            <a:endParaRPr sz="1920"/>
          </a:p>
        </p:txBody>
      </p:sp>
      <p:sp>
        <p:nvSpPr>
          <p:cNvPr id="121" name="Shape 121"/>
          <p:cNvSpPr/>
          <p:nvPr/>
        </p:nvSpPr>
        <p:spPr>
          <a:xfrm>
            <a:off x="7514384" y="4665273"/>
            <a:ext cx="3373278" cy="1349311"/>
          </a:xfrm>
          <a:prstGeom prst="chevron">
            <a:avLst>
              <a:gd name="adj" fmla="val 50000"/>
            </a:avLst>
          </a:prstGeom>
          <a:solidFill>
            <a:srgbClr val="9B613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7520" tIns="97520" rIns="97520" bIns="97520" anchor="ctr" anchorCtr="0">
            <a:noAutofit/>
          </a:bodyPr>
          <a:lstStyle/>
          <a:p>
            <a:pPr>
              <a:buSzPts val="1400"/>
            </a:pPr>
            <a:endParaRPr sz="1920"/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7520" tIns="48747" rIns="97520" bIns="48747" rtlCol="0" anchor="ctr" anchorCtr="0">
            <a:noAutofit/>
          </a:bodyPr>
          <a:lstStyle/>
          <a:p>
            <a:pPr algn="l"/>
            <a:r>
              <a:rPr lang="en-US" sz="6600" b="1" dirty="0" err="1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開發流程</a:t>
            </a:r>
            <a:endParaRPr sz="6600" b="1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AD8636-F8D5-4D61-B662-2B82CFB41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23" name="Shape 123"/>
          <p:cNvGrpSpPr/>
          <p:nvPr/>
        </p:nvGrpSpPr>
        <p:grpSpPr>
          <a:xfrm>
            <a:off x="2117139" y="4665271"/>
            <a:ext cx="8337183" cy="1349450"/>
            <a:chOff x="3616" y="1630491"/>
            <a:chExt cx="7816109" cy="1265109"/>
          </a:xfrm>
        </p:grpSpPr>
        <p:sp>
          <p:nvSpPr>
            <p:cNvPr id="124" name="Shape 124"/>
            <p:cNvSpPr txBox="1"/>
            <p:nvPr/>
          </p:nvSpPr>
          <p:spPr>
            <a:xfrm>
              <a:off x="3616" y="1630491"/>
              <a:ext cx="2846203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27" tIns="128000" rIns="64000" bIns="128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4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 sz="4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3166065" y="1630491"/>
              <a:ext cx="1897469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128000" rIns="64000" bIns="128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4800">
                  <a:solidFill>
                    <a:schemeClr val="lt1"/>
                  </a:solidFill>
                </a:rPr>
                <a:t>程式</a:t>
              </a:r>
              <a:endParaRPr sz="4800">
                <a:solidFill>
                  <a:schemeClr val="lt1"/>
                </a:solidFill>
              </a:endParaRPr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5696025" y="1630500"/>
              <a:ext cx="2123700" cy="12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2000" tIns="128000" rIns="64000" bIns="1280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7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7520" tIns="97520" rIns="97520" bIns="97520" rtlCol="0" anchor="ctr" anchorCtr="0">
            <a:noAutofit/>
          </a:bodyPr>
          <a:lstStyle/>
          <a:p>
            <a:r>
              <a:rPr lang="en-US" sz="6500" b="1" dirty="0" err="1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整合開發環境</a:t>
            </a:r>
            <a:r>
              <a:rPr lang="en-US" sz="65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sz="6500" b="1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7520" tIns="97520" rIns="97520" bIns="97520" rtlCol="0" anchor="t" anchorCtr="0">
            <a:noAutofit/>
          </a:bodyPr>
          <a:lstStyle/>
          <a:p>
            <a:r>
              <a:rPr lang="en-US" sz="3600" dirty="0">
                <a:solidFill>
                  <a:srgbClr val="406387"/>
                </a:solidFill>
              </a:rPr>
              <a:t>IDE </a:t>
            </a:r>
            <a:br>
              <a:rPr lang="en-US" sz="3600" dirty="0">
                <a:solidFill>
                  <a:srgbClr val="406387"/>
                </a:solidFill>
              </a:rPr>
            </a:br>
            <a:r>
              <a:rPr lang="en-US" sz="3600" dirty="0">
                <a:solidFill>
                  <a:srgbClr val="406387"/>
                </a:solidFill>
              </a:rPr>
              <a:t>(Integrated Development Environment)</a:t>
            </a:r>
            <a:r>
              <a:rPr lang="zh-TW" altLang="en-US" sz="3600" dirty="0">
                <a:solidFill>
                  <a:srgbClr val="406387"/>
                </a:solidFill>
              </a:rPr>
              <a:t> </a:t>
            </a:r>
            <a:r>
              <a:rPr lang="en-US" sz="3600" dirty="0" err="1">
                <a:solidFill>
                  <a:srgbClr val="406387"/>
                </a:solidFill>
              </a:rPr>
              <a:t>至官網下載</a:t>
            </a:r>
            <a:endParaRPr sz="3600" dirty="0">
              <a:solidFill>
                <a:srgbClr val="406387"/>
              </a:solidFill>
            </a:endParaRPr>
          </a:p>
          <a:p>
            <a:pPr marL="0" indent="0">
              <a:buNone/>
            </a:pPr>
            <a:endParaRPr dirty="0">
              <a:solidFill>
                <a:srgbClr val="406387"/>
              </a:solidFill>
            </a:endParaRPr>
          </a:p>
          <a:p>
            <a:pPr marL="0" indent="0">
              <a:buNone/>
            </a:pPr>
            <a:endParaRPr dirty="0">
              <a:solidFill>
                <a:srgbClr val="406387"/>
              </a:solidFill>
            </a:endParaRPr>
          </a:p>
          <a:p>
            <a:pPr marL="0" indent="0">
              <a:buNone/>
            </a:pPr>
            <a:endParaRPr dirty="0">
              <a:solidFill>
                <a:srgbClr val="406387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406387"/>
              </a:solidFill>
            </a:endParaRPr>
          </a:p>
          <a:p>
            <a:endParaRPr lang="en-US" sz="3600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r>
              <a:rPr lang="en-US" sz="3600" dirty="0" err="1">
                <a:solidFill>
                  <a:srgbClr val="FF0000"/>
                </a:solidFill>
                <a:ea typeface="標楷體" panose="03000509000000000000" pitchFamily="65" charset="-120"/>
              </a:rPr>
              <a:t>燒錄</a:t>
            </a:r>
            <a:r>
              <a:rPr lang="en-US" altLang="zh-TW" sz="3600" dirty="0">
                <a:solidFill>
                  <a:srgbClr val="FF0000"/>
                </a:solidFill>
                <a:ea typeface="標楷體" panose="03000509000000000000" pitchFamily="65" charset="-120"/>
              </a:rPr>
              <a:t>(</a:t>
            </a:r>
            <a:r>
              <a:rPr lang="en-US" sz="3600" dirty="0" err="1">
                <a:solidFill>
                  <a:srgbClr val="FF0000"/>
                </a:solidFill>
                <a:ea typeface="標楷體" panose="03000509000000000000" pitchFamily="65" charset="-120"/>
              </a:rPr>
              <a:t>上傳</a:t>
            </a:r>
            <a:r>
              <a:rPr lang="en-US" altLang="zh-TW" sz="3600" dirty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  <a:r>
              <a:rPr lang="en-US" sz="3600" dirty="0">
                <a:solidFill>
                  <a:srgbClr val="FF0000"/>
                </a:solidFill>
                <a:ea typeface="標楷體" panose="03000509000000000000" pitchFamily="65" charset="-120"/>
              </a:rPr>
              <a:t>時 pin 0 (Rx)、pin 1 (</a:t>
            </a:r>
            <a:r>
              <a:rPr lang="en-US" sz="3600" dirty="0" err="1">
                <a:solidFill>
                  <a:srgbClr val="FF0000"/>
                </a:solidFill>
                <a:ea typeface="標楷體" panose="03000509000000000000" pitchFamily="65" charset="-120"/>
              </a:rPr>
              <a:t>Tx</a:t>
            </a:r>
            <a:r>
              <a:rPr lang="en-US" sz="3600" dirty="0">
                <a:solidFill>
                  <a:srgbClr val="FF0000"/>
                </a:solidFill>
                <a:ea typeface="標楷體" panose="03000509000000000000" pitchFamily="65" charset="-120"/>
              </a:rPr>
              <a:t>) </a:t>
            </a:r>
            <a:r>
              <a:rPr lang="en-US" sz="3600" dirty="0" err="1">
                <a:solidFill>
                  <a:srgbClr val="FF0000"/>
                </a:solidFill>
                <a:ea typeface="標楷體" panose="03000509000000000000" pitchFamily="65" charset="-120"/>
              </a:rPr>
              <a:t>不可插其他模組，否則會影響</a:t>
            </a:r>
            <a:r>
              <a:rPr lang="en-US" sz="3600" dirty="0">
                <a:solidFill>
                  <a:srgbClr val="FF0000"/>
                </a:solidFill>
                <a:ea typeface="標楷體" panose="03000509000000000000" pitchFamily="65" charset="-120"/>
              </a:rPr>
              <a:t> USB </a:t>
            </a:r>
            <a:r>
              <a:rPr lang="en-US" sz="3600" dirty="0" err="1">
                <a:solidFill>
                  <a:srgbClr val="FF0000"/>
                </a:solidFill>
                <a:ea typeface="標楷體" panose="03000509000000000000" pitchFamily="65" charset="-120"/>
              </a:rPr>
              <a:t>傳輸</a:t>
            </a:r>
            <a:endParaRPr sz="3600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pic>
        <p:nvPicPr>
          <p:cNvPr id="136" name="Shape 136" descr="螢幕快照 2017-07-20 上午12.27.16.png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19198" b="89030"/>
          <a:stretch/>
        </p:blipFill>
        <p:spPr>
          <a:xfrm>
            <a:off x="967548" y="3926103"/>
            <a:ext cx="11026406" cy="1796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1497201" y="4889811"/>
            <a:ext cx="604874" cy="633546"/>
          </a:xfrm>
          <a:prstGeom prst="rect">
            <a:avLst/>
          </a:pr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139597" y="4889811"/>
            <a:ext cx="558938" cy="63354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2129764" y="5681397"/>
            <a:ext cx="615198" cy="118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0" tIns="97520" rIns="97520" bIns="97520" anchor="t" anchorCtr="0">
            <a:no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上傳</a:t>
            </a:r>
            <a:endParaRPr sz="3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10069332" y="5814142"/>
            <a:ext cx="2090816" cy="7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0" tIns="97520" rIns="97520" bIns="97520" anchor="t" anchorCtr="0">
            <a:noAutofit/>
          </a:bodyPr>
          <a:lstStyle/>
          <a:p>
            <a:r>
              <a:rPr lang="en-US" sz="36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序列埠</a:t>
            </a:r>
            <a:br>
              <a:rPr lang="en-US" sz="3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3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監控視窗</a:t>
            </a:r>
            <a:endParaRPr sz="3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9040410"/>
            <a:ext cx="2961067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920" dirty="0">
                <a:hlinkClick r:id="rId4"/>
              </a:rPr>
              <a:t>https://www.arduino.cc/</a:t>
            </a:r>
            <a:endParaRPr lang="zh-TW" altLang="en-US" sz="1920" dirty="0"/>
          </a:p>
        </p:txBody>
      </p:sp>
      <p:sp>
        <p:nvSpPr>
          <p:cNvPr id="13" name="Shape 139"/>
          <p:cNvSpPr/>
          <p:nvPr/>
        </p:nvSpPr>
        <p:spPr>
          <a:xfrm>
            <a:off x="2792500" y="4888524"/>
            <a:ext cx="1763307" cy="633547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rgbClr val="0000FF"/>
              </a:solidFill>
            </a:endParaRPr>
          </a:p>
        </p:txBody>
      </p:sp>
      <p:sp>
        <p:nvSpPr>
          <p:cNvPr id="15" name="Shape 140"/>
          <p:cNvSpPr txBox="1"/>
          <p:nvPr/>
        </p:nvSpPr>
        <p:spPr>
          <a:xfrm>
            <a:off x="2935468" y="5880433"/>
            <a:ext cx="4018854" cy="75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0" tIns="97520" rIns="97520" bIns="97520" anchor="t" anchorCtr="0">
            <a:noAutofit/>
          </a:bodyPr>
          <a:lstStyle/>
          <a:p>
            <a:r>
              <a:rPr lang="zh-TW" altLang="en-US" sz="36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新增、開起、儲存</a:t>
            </a:r>
            <a:endParaRPr sz="36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" name="Shape 152" descr="3752.jpg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933803" y="138643"/>
            <a:ext cx="3965210" cy="273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53"/>
          <p:cNvSpPr/>
          <p:nvPr/>
        </p:nvSpPr>
        <p:spPr>
          <a:xfrm>
            <a:off x="12363743" y="92791"/>
            <a:ext cx="400437" cy="26695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97520" rIns="97520" bIns="97520" anchor="ctr" anchorCtr="0">
            <a:noAutofit/>
          </a:bodyPr>
          <a:lstStyle/>
          <a:p>
            <a:endParaRPr sz="1920"/>
          </a:p>
        </p:txBody>
      </p:sp>
      <p:sp>
        <p:nvSpPr>
          <p:cNvPr id="3" name="矩形 2"/>
          <p:cNvSpPr/>
          <p:nvPr/>
        </p:nvSpPr>
        <p:spPr>
          <a:xfrm>
            <a:off x="1446140" y="5762824"/>
            <a:ext cx="586545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rgbClr val="ED7D3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編譯</a:t>
            </a:r>
            <a:endParaRPr lang="zh-TW" altLang="en-US" sz="3600" dirty="0">
              <a:solidFill>
                <a:srgbClr val="ED7D3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Shape 139">
            <a:extLst>
              <a:ext uri="{FF2B5EF4-FFF2-40B4-BE49-F238E27FC236}">
                <a16:creationId xmlns:a16="http://schemas.microsoft.com/office/drawing/2014/main" id="{AB7E6160-0459-481A-AFAE-1F462BABD14C}"/>
              </a:ext>
            </a:extLst>
          </p:cNvPr>
          <p:cNvSpPr/>
          <p:nvPr/>
        </p:nvSpPr>
        <p:spPr>
          <a:xfrm>
            <a:off x="11291074" y="4888524"/>
            <a:ext cx="558938" cy="63354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6500" b="1" dirty="0">
                <a:solidFill>
                  <a:srgbClr val="406387"/>
                </a:solidFill>
              </a:rPr>
              <a:t>連接</a:t>
            </a:r>
            <a:r>
              <a:rPr lang="en-US" altLang="zh-TW" sz="6500" b="1" dirty="0">
                <a:solidFill>
                  <a:srgbClr val="406387"/>
                </a:solidFill>
              </a:rPr>
              <a:t>USB</a:t>
            </a:r>
            <a:r>
              <a:rPr lang="zh-TW" altLang="en-US" sz="6500" b="1" dirty="0">
                <a:solidFill>
                  <a:srgbClr val="406387"/>
                </a:solidFill>
              </a:rPr>
              <a:t>，確認序列埠連接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715BFD-1C7A-439C-A2A6-2996CCA3C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2404535"/>
            <a:ext cx="130016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9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06387"/>
                </a:solidFill>
              </a:rPr>
              <a:t>序列埠監控視窗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D7E68E6F-93FB-4ACC-BA49-5BF2EA6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28" y="2244584"/>
            <a:ext cx="11431944" cy="6884664"/>
          </a:xfrm>
          <a:prstGeom prst="rect">
            <a:avLst/>
          </a:prstGeom>
        </p:spPr>
      </p:pic>
      <p:sp>
        <p:nvSpPr>
          <p:cNvPr id="7" name="Shape 139">
            <a:extLst>
              <a:ext uri="{FF2B5EF4-FFF2-40B4-BE49-F238E27FC236}">
                <a16:creationId xmlns:a16="http://schemas.microsoft.com/office/drawing/2014/main" id="{35017C8D-CD2D-4094-91B8-6DC0C0E7511E}"/>
              </a:ext>
            </a:extLst>
          </p:cNvPr>
          <p:cNvSpPr/>
          <p:nvPr/>
        </p:nvSpPr>
        <p:spPr>
          <a:xfrm>
            <a:off x="6092350" y="2802870"/>
            <a:ext cx="558938" cy="423215"/>
          </a:xfrm>
          <a:prstGeom prst="rect">
            <a:avLst/>
          </a:prstGeom>
          <a:noFill/>
          <a:ln w="38100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57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7520" tIns="97520" rIns="97520" bIns="97520" rtlCol="0" anchor="ctr" anchorCtr="0">
            <a:noAutofit/>
          </a:bodyPr>
          <a:lstStyle/>
          <a:p>
            <a:pPr algn="l"/>
            <a:r>
              <a:rPr lang="en-US" sz="6600" b="1" dirty="0" err="1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範例程式：Blink</a:t>
            </a:r>
            <a:endParaRPr sz="6600" b="1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7520" tIns="97520" rIns="97520" bIns="97520" rtlCol="0" anchor="t" anchorCtr="0">
            <a:noAutofit/>
          </a:bodyPr>
          <a:lstStyle/>
          <a:p>
            <a:r>
              <a:rPr lang="en-US" sz="4400" dirty="0" err="1"/>
              <a:t>檔案</a:t>
            </a:r>
            <a:r>
              <a:rPr lang="en-US" sz="4400" dirty="0"/>
              <a:t> =&gt; </a:t>
            </a:r>
            <a:r>
              <a:rPr lang="en-US" sz="4400" dirty="0" err="1"/>
              <a:t>範例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zh-TW" altLang="en-US" sz="4400" dirty="0"/>
              <a:t>          </a:t>
            </a:r>
            <a:r>
              <a:rPr lang="en-US" sz="4400" dirty="0"/>
              <a:t>=&gt; 01.Basics =&gt; Blink</a:t>
            </a:r>
            <a:endParaRPr sz="4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51" name="Shape 15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47749"/>
            <a:ext cx="13014027" cy="52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52" descr="3752.jpg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933803" y="138643"/>
            <a:ext cx="3965210" cy="2735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53"/>
          <p:cNvSpPr/>
          <p:nvPr/>
        </p:nvSpPr>
        <p:spPr>
          <a:xfrm>
            <a:off x="10581226" y="589462"/>
            <a:ext cx="400437" cy="26695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97520" rIns="97520" bIns="97520" anchor="ctr" anchorCtr="0">
            <a:noAutofit/>
          </a:bodyPr>
          <a:lstStyle/>
          <a:p>
            <a:endParaRPr sz="19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7520" tIns="97520" rIns="97520" bIns="97520" rtlCol="0" anchor="ctr" anchorCtr="0">
            <a:noAutofit/>
          </a:bodyPr>
          <a:lstStyle/>
          <a:p>
            <a:pPr algn="l"/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修改</a:t>
            </a:r>
            <a:r>
              <a:rPr lang="en-US" sz="6600" b="1" dirty="0" err="1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程式：Blink</a:t>
            </a:r>
            <a:endParaRPr sz="6600" b="1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AADC2C10-CAD7-4527-AE1C-F9979EA2A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3" y="2010036"/>
            <a:ext cx="11485333" cy="7411453"/>
          </a:xfrm>
        </p:spPr>
      </p:pic>
      <p:sp>
        <p:nvSpPr>
          <p:cNvPr id="8" name="Shape 219">
            <a:extLst>
              <a:ext uri="{FF2B5EF4-FFF2-40B4-BE49-F238E27FC236}">
                <a16:creationId xmlns:a16="http://schemas.microsoft.com/office/drawing/2014/main" id="{67C3AF75-EE17-4EFE-922B-C93DA14C330A}"/>
              </a:ext>
            </a:extLst>
          </p:cNvPr>
          <p:cNvSpPr txBox="1">
            <a:spLocks/>
          </p:cNvSpPr>
          <p:nvPr/>
        </p:nvSpPr>
        <p:spPr>
          <a:xfrm>
            <a:off x="542473" y="3572628"/>
            <a:ext cx="10892069" cy="42862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vert="horz" wrap="square" lIns="130027" tIns="130027" rIns="130027" bIns="130027" rtlCol="0" anchor="t" anchorCtr="0">
            <a:no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50230" indent="0">
              <a:spcBef>
                <a:spcPts val="910"/>
              </a:spcBef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  </a:t>
            </a:r>
            <a:r>
              <a:rPr lang="en-US" altLang="zh-TW" sz="2400" dirty="0">
                <a:solidFill>
                  <a:srgbClr val="0099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void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808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setup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 { }  </a:t>
            </a:r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僅在程式開始時執行一次，進行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 </a:t>
            </a:r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腳等初始化設定</a:t>
            </a:r>
            <a:endParaRPr lang="en-US" altLang="zh-TW" sz="24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650230" indent="0">
              <a:spcBef>
                <a:spcPts val="910"/>
              </a:spcBef>
              <a:buFont typeface="Arial" panose="020B0604020202020204" pitchFamily="34" charset="0"/>
              <a:buNone/>
            </a:pPr>
            <a:r>
              <a:rPr lang="en-US" altLang="zh-TW" sz="24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);        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</a:t>
            </a:r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 13 </a:t>
            </a:r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設為輸出腳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8601" indent="0">
              <a:buSzPts val="2400"/>
              <a:buFont typeface="Arial" panose="020B0604020202020204" pitchFamily="34" charset="0"/>
              <a:buNone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8601" indent="0">
              <a:buSzPts val="2400"/>
              <a:buFont typeface="Arial" panose="020B0604020202020204" pitchFamily="34" charset="0"/>
              <a:buNone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8601" indent="0">
              <a:buSzPts val="2400"/>
              <a:buFont typeface="Arial" panose="020B0604020202020204" pitchFamily="34" charset="0"/>
              <a:buNone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0230" indent="0">
              <a:spcBef>
                <a:spcPts val="910"/>
              </a:spcBef>
              <a:buNone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/*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99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void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808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loop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 {  } </a:t>
            </a:r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反覆不斷循環執行，例如不間斷偵測感測器輸入值，並做出反應；若無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delay </a:t>
            </a:r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通常反覆得很快。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58601" indent="0">
              <a:spcBef>
                <a:spcPts val="910"/>
              </a:spcBef>
              <a:buSzPts val="2400"/>
              <a:buFont typeface="Arial" panose="020B0604020202020204" pitchFamily="34" charset="0"/>
              <a:buNone/>
            </a:pPr>
            <a:r>
              <a:rPr lang="en-US" altLang="zh-TW" sz="2400" dirty="0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(1000);                   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</a:t>
            </a:r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讓程式暫停，單位為 </a:t>
            </a:r>
            <a:r>
              <a:rPr lang="en-US" altLang="zh-TW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8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BA285A5-5302-4E9D-88AC-044D8361A2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82"/>
          <a:stretch/>
        </p:blipFill>
        <p:spPr>
          <a:xfrm>
            <a:off x="-2" y="7607112"/>
            <a:ext cx="13004802" cy="1154084"/>
          </a:xfrm>
          <a:prstGeom prst="rect">
            <a:avLst/>
          </a:prstGeom>
        </p:spPr>
      </p:pic>
      <p:pic>
        <p:nvPicPr>
          <p:cNvPr id="14" name="Shape 151">
            <a:extLst>
              <a:ext uri="{FF2B5EF4-FFF2-40B4-BE49-F238E27FC236}">
                <a16:creationId xmlns:a16="http://schemas.microsoft.com/office/drawing/2014/main" id="{D915C841-E644-462F-9696-53035DB6E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43373"/>
          <a:stretch/>
        </p:blipFill>
        <p:spPr>
          <a:xfrm>
            <a:off x="2209" y="4450572"/>
            <a:ext cx="13014027" cy="298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7520" tIns="97520" rIns="97520" bIns="97520" rtlCol="0" anchor="ctr" anchorCtr="0">
            <a:noAutofit/>
          </a:bodyPr>
          <a:lstStyle/>
          <a:p>
            <a:pPr algn="l"/>
            <a:r>
              <a:rPr lang="en-US" sz="6600" b="1" dirty="0" err="1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範例程式：Blink</a:t>
            </a:r>
            <a:endParaRPr sz="6600" b="1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7520" tIns="97520" rIns="97520" bIns="97520" rtlCol="0" anchor="t" anchorCtr="0">
            <a:noAutofit/>
          </a:bodyPr>
          <a:lstStyle/>
          <a:p>
            <a:r>
              <a:rPr lang="en-US" sz="4400" dirty="0" err="1"/>
              <a:t>檔案</a:t>
            </a:r>
            <a:r>
              <a:rPr lang="en-US" sz="4400" dirty="0"/>
              <a:t> =&gt; </a:t>
            </a:r>
            <a:r>
              <a:rPr lang="en-US" sz="4400" dirty="0" err="1"/>
              <a:t>範例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zh-TW" altLang="en-US" sz="4400" dirty="0"/>
              <a:t>          </a:t>
            </a:r>
            <a:r>
              <a:rPr lang="en-US" sz="4400" dirty="0"/>
              <a:t>=&gt; 01.Basics =&gt; Blink</a:t>
            </a:r>
            <a:endParaRPr sz="4400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1" name="Shape 152" descr="3752.jpg"/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933803" y="138643"/>
            <a:ext cx="3965210" cy="2735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53"/>
          <p:cNvSpPr/>
          <p:nvPr/>
        </p:nvSpPr>
        <p:spPr>
          <a:xfrm>
            <a:off x="10581226" y="589462"/>
            <a:ext cx="400437" cy="26695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97520" rIns="97520" bIns="97520" anchor="ctr" anchorCtr="0">
            <a:noAutofit/>
          </a:bodyPr>
          <a:lstStyle/>
          <a:p>
            <a:endParaRPr sz="1920"/>
          </a:p>
        </p:txBody>
      </p:sp>
      <p:sp>
        <p:nvSpPr>
          <p:cNvPr id="15" name="Shape 139">
            <a:extLst>
              <a:ext uri="{FF2B5EF4-FFF2-40B4-BE49-F238E27FC236}">
                <a16:creationId xmlns:a16="http://schemas.microsoft.com/office/drawing/2014/main" id="{973BFF7E-54E3-424E-A149-EAD13242A01F}"/>
              </a:ext>
            </a:extLst>
          </p:cNvPr>
          <p:cNvSpPr/>
          <p:nvPr/>
        </p:nvSpPr>
        <p:spPr>
          <a:xfrm>
            <a:off x="493381" y="5220311"/>
            <a:ext cx="478844" cy="52251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  <p:sp>
        <p:nvSpPr>
          <p:cNvPr id="16" name="Shape 139">
            <a:extLst>
              <a:ext uri="{FF2B5EF4-FFF2-40B4-BE49-F238E27FC236}">
                <a16:creationId xmlns:a16="http://schemas.microsoft.com/office/drawing/2014/main" id="{4E11C3F7-74C2-4569-9A77-BA8272B4E025}"/>
              </a:ext>
            </a:extLst>
          </p:cNvPr>
          <p:cNvSpPr/>
          <p:nvPr/>
        </p:nvSpPr>
        <p:spPr>
          <a:xfrm>
            <a:off x="14537" y="7595625"/>
            <a:ext cx="681300" cy="39191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3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87EAD-8BA8-4C74-965B-097BC300B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21" y="2574279"/>
            <a:ext cx="5269209" cy="5349840"/>
          </a:xfrm>
          <a:prstGeom prst="rect">
            <a:avLst/>
          </a:prstGeom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7520" tIns="97520" rIns="97520" bIns="97520" rtlCol="0" anchor="ctr" anchorCtr="0">
            <a:noAutofit/>
          </a:bodyPr>
          <a:lstStyle/>
          <a:p>
            <a:pPr algn="l"/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Flash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Memory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、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SRAM</a:t>
            </a:r>
            <a:endParaRPr sz="6600" b="1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idx="1"/>
          </p:nvPr>
        </p:nvSpPr>
        <p:spPr>
          <a:xfrm>
            <a:off x="39835" y="2596444"/>
            <a:ext cx="3957399" cy="4899231"/>
          </a:xfrm>
          <a:prstGeom prst="rect">
            <a:avLst/>
          </a:prstGeom>
        </p:spPr>
        <p:txBody>
          <a:bodyPr spcFirstLastPara="1" vert="horz" wrap="square" lIns="97520" tIns="97520" rIns="97520" bIns="97520" rtlCol="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ea typeface="標楷體" panose="03000509000000000000" pitchFamily="65" charset="-120"/>
              </a:rPr>
              <a:t>程式儲存空間</a:t>
            </a:r>
            <a:r>
              <a:rPr lang="en-US" altLang="zh-TW" sz="2800" dirty="0">
                <a:ea typeface="標楷體" panose="03000509000000000000" pitchFamily="65" charset="-120"/>
              </a:rPr>
              <a:t>?</a:t>
            </a:r>
          </a:p>
          <a:p>
            <a:pPr lvl="1"/>
            <a:r>
              <a:rPr lang="zh-TW" altLang="en-US" sz="2600" dirty="0">
                <a:solidFill>
                  <a:srgbClr val="0000FF"/>
                </a:solidFill>
                <a:ea typeface="標楷體" panose="03000509000000000000" pitchFamily="65" charset="-120"/>
              </a:rPr>
              <a:t>草稿碼儲存在 </a:t>
            </a:r>
            <a:r>
              <a:rPr lang="en-US" altLang="zh-TW" sz="2600" dirty="0">
                <a:solidFill>
                  <a:srgbClr val="0000FF"/>
                </a:solidFill>
                <a:ea typeface="標楷體" panose="03000509000000000000" pitchFamily="65" charset="-120"/>
              </a:rPr>
              <a:t>Flash </a:t>
            </a:r>
            <a:r>
              <a:rPr lang="zh-TW" altLang="en-US" sz="2600" dirty="0">
                <a:solidFill>
                  <a:srgbClr val="0000FF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2600" dirty="0">
                <a:solidFill>
                  <a:srgbClr val="0000FF"/>
                </a:solidFill>
                <a:ea typeface="標楷體" panose="03000509000000000000" pitchFamily="65" charset="-120"/>
              </a:rPr>
              <a:t>Memory </a:t>
            </a:r>
            <a:r>
              <a:rPr lang="zh-TW" altLang="en-US" sz="2600" dirty="0">
                <a:solidFill>
                  <a:srgbClr val="0000FF"/>
                </a:solidFill>
                <a:ea typeface="標楷體" panose="03000509000000000000" pitchFamily="65" charset="-120"/>
              </a:rPr>
              <a:t>裡。 </a:t>
            </a:r>
            <a:endParaRPr lang="en-US" altLang="zh-TW" sz="2600" dirty="0">
              <a:solidFill>
                <a:srgbClr val="0000FF"/>
              </a:solidFill>
              <a:ea typeface="標楷體" panose="03000509000000000000" pitchFamily="65" charset="-120"/>
            </a:endParaRPr>
          </a:p>
          <a:p>
            <a:pPr lvl="1"/>
            <a:r>
              <a:rPr lang="zh-TW" altLang="en-US" sz="2600" dirty="0">
                <a:solidFill>
                  <a:srgbClr val="0000FF"/>
                </a:solidFill>
                <a:ea typeface="標楷體" panose="03000509000000000000" pitchFamily="65" charset="-120"/>
              </a:rPr>
              <a:t>有點像電腦的硬碟</a:t>
            </a:r>
            <a:endParaRPr lang="en-US" altLang="zh-TW" sz="2600" dirty="0">
              <a:solidFill>
                <a:srgbClr val="0000FF"/>
              </a:solidFill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800" dirty="0"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>
                <a:ea typeface="標楷體" panose="03000509000000000000" pitchFamily="65" charset="-120"/>
              </a:rPr>
              <a:t>動態記憶體</a:t>
            </a:r>
            <a:r>
              <a:rPr lang="en-US" altLang="zh-TW" sz="2800" dirty="0">
                <a:ea typeface="標楷體" panose="03000509000000000000" pitchFamily="65" charset="-120"/>
              </a:rPr>
              <a:t>?  </a:t>
            </a:r>
          </a:p>
          <a:p>
            <a:pPr lvl="1"/>
            <a:r>
              <a:rPr lang="en-US" altLang="zh-TW" sz="2400" dirty="0">
                <a:solidFill>
                  <a:srgbClr val="0000FF"/>
                </a:solidFill>
                <a:ea typeface="標楷體" panose="03000509000000000000" pitchFamily="65" charset="-120"/>
              </a:rPr>
              <a:t>(</a:t>
            </a:r>
            <a:r>
              <a:rPr lang="en-US" altLang="zh-TW" sz="2400" dirty="0">
                <a:solidFill>
                  <a:srgbClr val="0000FF"/>
                </a:solidFill>
              </a:rPr>
              <a:t>Static Random Access Memory,</a:t>
            </a:r>
            <a:r>
              <a:rPr lang="zh-TW" altLang="en-US" sz="2400" dirty="0">
                <a:solidFill>
                  <a:srgbClr val="0000FF"/>
                </a:solidFill>
              </a:rPr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SRAM</a:t>
            </a:r>
            <a:r>
              <a:rPr lang="en-US" altLang="zh-TW" sz="2400" dirty="0">
                <a:solidFill>
                  <a:srgbClr val="0000FF"/>
                </a:solidFill>
                <a:ea typeface="標楷體" panose="03000509000000000000" pitchFamily="65" charset="-120"/>
              </a:rPr>
              <a:t>)</a:t>
            </a:r>
            <a:br>
              <a:rPr lang="en-US" altLang="zh-TW" sz="2400" dirty="0">
                <a:solidFill>
                  <a:srgbClr val="0000FF"/>
                </a:solidFill>
                <a:ea typeface="標楷體" panose="03000509000000000000" pitchFamily="65" charset="-120"/>
              </a:rPr>
            </a:br>
            <a:r>
              <a:rPr lang="zh-TW" altLang="en-US" sz="2400" dirty="0">
                <a:solidFill>
                  <a:srgbClr val="0000FF"/>
                </a:solidFill>
                <a:ea typeface="標楷體" panose="03000509000000000000" pitchFamily="65" charset="-120"/>
              </a:rPr>
              <a:t>隨機存取記憶體，宣告的變數放在這。</a:t>
            </a:r>
            <a:endParaRPr lang="en-US" altLang="zh-TW" sz="2400" dirty="0">
              <a:solidFill>
                <a:srgbClr val="0000FF"/>
              </a:solidFill>
              <a:ea typeface="標楷體" panose="03000509000000000000" pitchFamily="65" charset="-120"/>
            </a:endParaRPr>
          </a:p>
          <a:p>
            <a:pPr lvl="1"/>
            <a:r>
              <a:rPr lang="zh-TW" altLang="en-US" sz="2400" dirty="0">
                <a:solidFill>
                  <a:srgbClr val="0000FF"/>
                </a:solidFill>
                <a:ea typeface="標楷體" panose="03000509000000000000" pitchFamily="65" charset="-120"/>
              </a:rPr>
              <a:t>類比電腦的記憶體</a:t>
            </a:r>
            <a:endParaRPr lang="en-US" altLang="zh-TW" sz="2400" dirty="0">
              <a:solidFill>
                <a:srgbClr val="0000FF"/>
              </a:solidFill>
              <a:ea typeface="標楷體" panose="03000509000000000000" pitchFamily="65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EC4D86-01F4-4FB0-9E44-1AE4FF88C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82"/>
          <a:stretch/>
        </p:blipFill>
        <p:spPr>
          <a:xfrm>
            <a:off x="-2" y="7607112"/>
            <a:ext cx="13004802" cy="1154084"/>
          </a:xfrm>
          <a:prstGeom prst="rect">
            <a:avLst/>
          </a:prstGeom>
        </p:spPr>
      </p:pic>
      <p:sp>
        <p:nvSpPr>
          <p:cNvPr id="18" name="Shape 139">
            <a:extLst>
              <a:ext uri="{FF2B5EF4-FFF2-40B4-BE49-F238E27FC236}">
                <a16:creationId xmlns:a16="http://schemas.microsoft.com/office/drawing/2014/main" id="{BC4E4139-AE0D-49C8-B0A2-B14D27628C6D}"/>
              </a:ext>
            </a:extLst>
          </p:cNvPr>
          <p:cNvSpPr/>
          <p:nvPr/>
        </p:nvSpPr>
        <p:spPr>
          <a:xfrm>
            <a:off x="3827187" y="7962993"/>
            <a:ext cx="8522369" cy="80178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B296E-2A9D-489A-A328-FE58DEC1BBF9}"/>
              </a:ext>
            </a:extLst>
          </p:cNvPr>
          <p:cNvSpPr/>
          <p:nvPr/>
        </p:nvSpPr>
        <p:spPr>
          <a:xfrm>
            <a:off x="18215" y="8751396"/>
            <a:ext cx="1223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5"/>
              </a:rPr>
              <a:t>http://ww1.microchip.com/downloads/en/DeviceDoc/Atmel-7810-Automotive-Microcontrollers-ATmega328P_Datasheet.pdf</a:t>
            </a:r>
            <a:endParaRPr lang="en-US" altLang="zh-TW" dirty="0"/>
          </a:p>
          <a:p>
            <a:r>
              <a:rPr lang="zh-TW" altLang="en-US" dirty="0">
                <a:hlinkClick r:id="rId6"/>
              </a:rPr>
              <a:t>https://store.arduino.cc/usa/arduino-uno-rev3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9F2E4-FA2C-48C1-BDAB-6152F9E38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243" y="2630168"/>
            <a:ext cx="4149558" cy="4517126"/>
          </a:xfrm>
          <a:prstGeom prst="rect">
            <a:avLst/>
          </a:prstGeom>
        </p:spPr>
      </p:pic>
      <p:sp>
        <p:nvSpPr>
          <p:cNvPr id="17" name="Shape 139">
            <a:extLst>
              <a:ext uri="{FF2B5EF4-FFF2-40B4-BE49-F238E27FC236}">
                <a16:creationId xmlns:a16="http://schemas.microsoft.com/office/drawing/2014/main" id="{5DD10D2F-02EA-464B-805C-9ABD4572D39B}"/>
              </a:ext>
            </a:extLst>
          </p:cNvPr>
          <p:cNvSpPr/>
          <p:nvPr/>
        </p:nvSpPr>
        <p:spPr>
          <a:xfrm>
            <a:off x="3868656" y="6622791"/>
            <a:ext cx="5184274" cy="872884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4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7520" tIns="48747" rIns="97520" bIns="48747" rtlCol="0" anchor="ctr" anchorCtr="0">
            <a:noAutofit/>
          </a:bodyPr>
          <a:lstStyle/>
          <a:p>
            <a:r>
              <a:rPr lang="zh-TW" altLang="en-US" dirty="0">
                <a:solidFill>
                  <a:srgbClr val="406387"/>
                </a:solidFill>
                <a:ea typeface="Noto Sans CJK TC Bold" panose="020B0800000000000000" pitchFamily="34" charset="-120"/>
                <a:sym typeface="Arial"/>
              </a:rPr>
              <a:t>本課程目標</a:t>
            </a:r>
            <a:endParaRPr sz="6600" kern="1200" dirty="0">
              <a:solidFill>
                <a:srgbClr val="406387"/>
              </a:solidFill>
              <a:latin typeface="Times New Roman" panose="02020603050405020304" pitchFamily="18" charset="0"/>
              <a:ea typeface="Noto Sans CJK TC Bold" panose="020B0800000000000000" pitchFamily="34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F59E58-842C-42C9-A83F-2EBC92276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221"/>
            <a:ext cx="7290486" cy="546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24A86-47DD-4B0B-A45A-B30D90B6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0" t="5744" b="9426"/>
          <a:stretch/>
        </p:blipFill>
        <p:spPr>
          <a:xfrm>
            <a:off x="7467600" y="2018028"/>
            <a:ext cx="5537200" cy="387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2AE48-B0CD-4D4F-A359-80FD641A55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6149" r="1741" b="15094"/>
          <a:stretch/>
        </p:blipFill>
        <p:spPr>
          <a:xfrm>
            <a:off x="7467600" y="6050329"/>
            <a:ext cx="5537200" cy="30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73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如何學 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sz="6600" b="1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4080" y="2596444"/>
            <a:ext cx="11216640" cy="6637866"/>
          </a:xfrm>
        </p:spPr>
        <p:txBody>
          <a:bodyPr>
            <a:noAutofit/>
          </a:bodyPr>
          <a:lstStyle/>
          <a:p>
            <a:pPr lvl="1"/>
            <a:r>
              <a:rPr lang="zh-TW" altLang="en-US" dirty="0">
                <a:solidFill>
                  <a:srgbClr val="FF0000"/>
                </a:solidFill>
                <a:ea typeface="標楷體" panose="03000509000000000000" pitchFamily="65" charset="-120"/>
                <a:sym typeface="Arial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  <a:sym typeface="Arial"/>
              </a:rPr>
              <a:t>Debugging &amp; Self-learning</a:t>
            </a:r>
            <a:endParaRPr lang="en-US" altLang="zh-TW" dirty="0">
              <a:solidFill>
                <a:srgbClr val="0000FF"/>
              </a:solidFill>
              <a:ea typeface="標楷體" panose="03000509000000000000" pitchFamily="65" charset="-12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FF"/>
                </a:solidFill>
                <a:ea typeface="標楷體" panose="03000509000000000000" pitchFamily="65" charset="-120"/>
              </a:rPr>
              <a:t>不同模組有不同溝通方式、使用方式</a:t>
            </a:r>
            <a:endParaRPr lang="en-US" altLang="zh-TW" dirty="0">
              <a:solidFill>
                <a:srgbClr val="0000FF"/>
              </a:solidFill>
              <a:ea typeface="標楷體" panose="03000509000000000000" pitchFamily="65" charset="-12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看大神的作品，順便偷學大神的思考方式</a:t>
            </a:r>
            <a:endParaRPr lang="en-US" altLang="zh-TW" dirty="0">
              <a:ea typeface="標楷體" panose="03000509000000000000" pitchFamily="65" charset="-12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學習怎麼有效的看文件</a:t>
            </a:r>
            <a:r>
              <a:rPr lang="en-US" altLang="zh-TW" dirty="0">
                <a:ea typeface="標楷體" panose="03000509000000000000" pitchFamily="65" charset="-120"/>
              </a:rPr>
              <a:t>(Google</a:t>
            </a:r>
            <a:r>
              <a:rPr lang="zh-TW" altLang="en-US" dirty="0">
                <a:ea typeface="標楷體" panose="03000509000000000000" pitchFamily="65" charset="-120"/>
              </a:rPr>
              <a:t> 是好用的工具</a:t>
            </a:r>
            <a:r>
              <a:rPr lang="en-US" altLang="zh-TW" dirty="0">
                <a:ea typeface="標楷體" panose="03000509000000000000" pitchFamily="65" charset="-120"/>
              </a:rPr>
              <a:t>)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  <a:ea typeface="標楷體" panose="03000509000000000000" pitchFamily="65" charset="-120"/>
              </a:rPr>
              <a:t>查詢程式指令、技術手冊</a:t>
            </a:r>
            <a:endParaRPr lang="en-US" altLang="zh-TW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FF"/>
                </a:solidFill>
                <a:ea typeface="標楷體" panose="03000509000000000000" pitchFamily="65" charset="-120"/>
              </a:rPr>
              <a:t>官網有詳細的說明</a:t>
            </a:r>
            <a:endParaRPr lang="en-US" altLang="zh-TW" dirty="0">
              <a:solidFill>
                <a:srgbClr val="0000FF"/>
              </a:solidFill>
              <a:ea typeface="標楷體" panose="03000509000000000000" pitchFamily="65" charset="-12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例如</a:t>
            </a:r>
            <a:r>
              <a:rPr lang="en-US" altLang="zh-TW" dirty="0">
                <a:ea typeface="標楷體" panose="03000509000000000000" pitchFamily="65" charset="-120"/>
              </a:rPr>
              <a:t>: </a:t>
            </a:r>
            <a:r>
              <a:rPr lang="en-US" altLang="zh-TW" dirty="0" err="1">
                <a:ea typeface="標楷體" panose="03000509000000000000" pitchFamily="65" charset="-120"/>
              </a:rPr>
              <a:t>google</a:t>
            </a:r>
            <a:r>
              <a:rPr lang="en-US" altLang="zh-TW" dirty="0">
                <a:ea typeface="標楷體" panose="03000509000000000000" pitchFamily="65" charset="-120"/>
              </a:rPr>
              <a:t> “</a:t>
            </a:r>
            <a:r>
              <a:rPr lang="en-US" altLang="zh-TW" dirty="0" err="1">
                <a:ea typeface="標楷體" panose="03000509000000000000" pitchFamily="65" charset="-120"/>
              </a:rPr>
              <a:t>arduino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ea typeface="標楷體" panose="03000509000000000000" pitchFamily="65" charset="-120"/>
              </a:rPr>
              <a:t>digitalWrite</a:t>
            </a:r>
            <a:r>
              <a:rPr lang="zh-TW" altLang="en-US" dirty="0">
                <a:ea typeface="標楷體" panose="03000509000000000000" pitchFamily="65" charset="-120"/>
              </a:rPr>
              <a:t>”</a:t>
            </a:r>
            <a:endParaRPr lang="en-US" altLang="zh-TW" dirty="0">
              <a:ea typeface="標楷體" panose="03000509000000000000" pitchFamily="65" charset="-12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TW" altLang="en-US" dirty="0">
                <a:ea typeface="標楷體" panose="03000509000000000000" pitchFamily="65" charset="-120"/>
              </a:rPr>
              <a:t>查詢模組的 </a:t>
            </a:r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</a:rPr>
              <a:t>T</a:t>
            </a:r>
            <a:r>
              <a:rPr lang="en-US" altLang="zh-TW" dirty="0">
                <a:solidFill>
                  <a:srgbClr val="0000FF"/>
                </a:solidFill>
              </a:rPr>
              <a:t>echnical Specification </a:t>
            </a:r>
            <a:r>
              <a:rPr lang="zh-TW" altLang="en-US" dirty="0">
                <a:solidFill>
                  <a:srgbClr val="0000FF"/>
                </a:solidFill>
              </a:rPr>
              <a:t>或 </a:t>
            </a:r>
            <a:r>
              <a:rPr lang="en-US" altLang="zh-TW" dirty="0" err="1">
                <a:solidFill>
                  <a:srgbClr val="0000FF"/>
                </a:solidFill>
              </a:rPr>
              <a:t>DataSheet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endParaRPr lang="en-US" altLang="zh-TW" sz="4000" dirty="0">
              <a:solidFill>
                <a:srgbClr val="406387"/>
              </a:solidFill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Trial and Error</a:t>
            </a:r>
          </a:p>
          <a:p>
            <a:pPr lvl="1"/>
            <a:endParaRPr lang="en-US" altLang="zh-TW" sz="4400" dirty="0"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036567"/>
            <a:ext cx="251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https://www.arduino.cc/</a:t>
            </a:r>
          </a:p>
        </p:txBody>
      </p:sp>
    </p:spTree>
    <p:extLst>
      <p:ext uri="{BB962C8B-B14F-4D97-AF65-F5344CB8AC3E}">
        <p14:creationId xmlns:p14="http://schemas.microsoft.com/office/powerpoint/2010/main" val="158535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8A016-AE67-4F7D-8452-CAE1BAA8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UNO 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開發板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EBC248-7B39-498D-8DCC-4F04B061B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60" y="2883026"/>
            <a:ext cx="8068817" cy="5574819"/>
          </a:xfrm>
          <a:prstGeom prst="rect">
            <a:avLst/>
          </a:prstGeom>
        </p:spPr>
      </p:pic>
      <p:sp>
        <p:nvSpPr>
          <p:cNvPr id="6" name="Shape 175">
            <a:extLst>
              <a:ext uri="{FF2B5EF4-FFF2-40B4-BE49-F238E27FC236}">
                <a16:creationId xmlns:a16="http://schemas.microsoft.com/office/drawing/2014/main" id="{6556B260-E1A1-4728-AD37-1DF601FEA854}"/>
              </a:ext>
            </a:extLst>
          </p:cNvPr>
          <p:cNvSpPr txBox="1">
            <a:spLocks/>
          </p:cNvSpPr>
          <p:nvPr/>
        </p:nvSpPr>
        <p:spPr>
          <a:xfrm>
            <a:off x="9574306" y="3749713"/>
            <a:ext cx="3430494" cy="805477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en-US" altLang="zh-TW" sz="2800" dirty="0">
                <a:solidFill>
                  <a:srgbClr val="C9702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0-13</a:t>
            </a:r>
            <a:r>
              <a:rPr lang="zh-TW" altLang="en-US" sz="2800" dirty="0">
                <a:solidFill>
                  <a:srgbClr val="C9702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數位輸入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</a:p>
        </p:txBody>
      </p:sp>
      <p:sp>
        <p:nvSpPr>
          <p:cNvPr id="9" name="Shape 175">
            <a:extLst>
              <a:ext uri="{FF2B5EF4-FFF2-40B4-BE49-F238E27FC236}">
                <a16:creationId xmlns:a16="http://schemas.microsoft.com/office/drawing/2014/main" id="{6C232D6E-3333-41AE-BD25-B12EB528B845}"/>
              </a:ext>
            </a:extLst>
          </p:cNvPr>
          <p:cNvSpPr txBox="1">
            <a:spLocks/>
          </p:cNvSpPr>
          <p:nvPr/>
        </p:nvSpPr>
        <p:spPr>
          <a:xfrm>
            <a:off x="9904459" y="7555128"/>
            <a:ext cx="2973341" cy="1210111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A0-A5</a:t>
            </a:r>
            <a:r>
              <a: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類比輸入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zh-TW" altLang="en-US" sz="2800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數位輸入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9FEDB69-23A6-4B22-B939-D838BD36589C}"/>
              </a:ext>
            </a:extLst>
          </p:cNvPr>
          <p:cNvCxnSpPr>
            <a:cxnSpLocks/>
          </p:cNvCxnSpPr>
          <p:nvPr/>
        </p:nvCxnSpPr>
        <p:spPr>
          <a:xfrm flipH="1" flipV="1">
            <a:off x="1423010" y="4155396"/>
            <a:ext cx="634474" cy="97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75">
            <a:extLst>
              <a:ext uri="{FF2B5EF4-FFF2-40B4-BE49-F238E27FC236}">
                <a16:creationId xmlns:a16="http://schemas.microsoft.com/office/drawing/2014/main" id="{40F728DD-5E54-497E-A250-2E9F00A6156B}"/>
              </a:ext>
            </a:extLst>
          </p:cNvPr>
          <p:cNvSpPr txBox="1">
            <a:spLocks/>
          </p:cNvSpPr>
          <p:nvPr/>
        </p:nvSpPr>
        <p:spPr>
          <a:xfrm>
            <a:off x="33133" y="3602695"/>
            <a:ext cx="1609944" cy="917229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2.0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連接座</a:t>
            </a:r>
          </a:p>
        </p:txBody>
      </p:sp>
      <p:sp>
        <p:nvSpPr>
          <p:cNvPr id="14" name="Shape 175">
            <a:extLst>
              <a:ext uri="{FF2B5EF4-FFF2-40B4-BE49-F238E27FC236}">
                <a16:creationId xmlns:a16="http://schemas.microsoft.com/office/drawing/2014/main" id="{26B61EB7-E6EF-44D4-A55F-4276082ABCFD}"/>
              </a:ext>
            </a:extLst>
          </p:cNvPr>
          <p:cNvSpPr txBox="1">
            <a:spLocks/>
          </p:cNvSpPr>
          <p:nvPr/>
        </p:nvSpPr>
        <p:spPr>
          <a:xfrm>
            <a:off x="611251" y="3028187"/>
            <a:ext cx="1446233" cy="561146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重置鈕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04D49E7-1ED3-4043-B7C7-50124772256D}"/>
              </a:ext>
            </a:extLst>
          </p:cNvPr>
          <p:cNvCxnSpPr>
            <a:cxnSpLocks/>
          </p:cNvCxnSpPr>
          <p:nvPr/>
        </p:nvCxnSpPr>
        <p:spPr>
          <a:xfrm flipH="1" flipV="1">
            <a:off x="2057484" y="3293069"/>
            <a:ext cx="1044347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541C066-A8C2-49C7-B320-A0A7669B6466}"/>
              </a:ext>
            </a:extLst>
          </p:cNvPr>
          <p:cNvCxnSpPr>
            <a:cxnSpLocks/>
          </p:cNvCxnSpPr>
          <p:nvPr/>
        </p:nvCxnSpPr>
        <p:spPr>
          <a:xfrm flipH="1">
            <a:off x="2361680" y="5730008"/>
            <a:ext cx="1779510" cy="151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hape 175">
            <a:extLst>
              <a:ext uri="{FF2B5EF4-FFF2-40B4-BE49-F238E27FC236}">
                <a16:creationId xmlns:a16="http://schemas.microsoft.com/office/drawing/2014/main" id="{5A6F253E-5186-4F9D-8559-2C44E3BB4E08}"/>
              </a:ext>
            </a:extLst>
          </p:cNvPr>
          <p:cNvSpPr txBox="1">
            <a:spLocks/>
          </p:cNvSpPr>
          <p:nvPr/>
        </p:nvSpPr>
        <p:spPr>
          <a:xfrm>
            <a:off x="930543" y="5558072"/>
            <a:ext cx="1815937" cy="904269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16MHz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石英晶體</a:t>
            </a:r>
          </a:p>
        </p:txBody>
      </p:sp>
      <p:sp>
        <p:nvSpPr>
          <p:cNvPr id="18" name="Shape 175">
            <a:extLst>
              <a:ext uri="{FF2B5EF4-FFF2-40B4-BE49-F238E27FC236}">
                <a16:creationId xmlns:a16="http://schemas.microsoft.com/office/drawing/2014/main" id="{D2ECD1E0-C432-41F9-A87B-553231016F15}"/>
              </a:ext>
            </a:extLst>
          </p:cNvPr>
          <p:cNvSpPr txBox="1">
            <a:spLocks/>
          </p:cNvSpPr>
          <p:nvPr/>
        </p:nvSpPr>
        <p:spPr>
          <a:xfrm>
            <a:off x="18148" y="6608982"/>
            <a:ext cx="2527757" cy="963297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en-US" altLang="zh-TW" sz="28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7-12V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直流電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輸入插座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39BF158-0242-4F43-BF4E-967B86660348}"/>
              </a:ext>
            </a:extLst>
          </p:cNvPr>
          <p:cNvCxnSpPr>
            <a:cxnSpLocks/>
          </p:cNvCxnSpPr>
          <p:nvPr/>
        </p:nvCxnSpPr>
        <p:spPr>
          <a:xfrm flipH="1" flipV="1">
            <a:off x="1739360" y="7309909"/>
            <a:ext cx="697521" cy="2075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150EA44-62A2-4400-A4A7-DA51139B8B0D}"/>
              </a:ext>
            </a:extLst>
          </p:cNvPr>
          <p:cNvGrpSpPr/>
          <p:nvPr/>
        </p:nvGrpSpPr>
        <p:grpSpPr>
          <a:xfrm>
            <a:off x="2749113" y="6095791"/>
            <a:ext cx="3024657" cy="2362057"/>
            <a:chOff x="2532803" y="4260056"/>
            <a:chExt cx="1589990" cy="1400057"/>
          </a:xfrm>
        </p:grpSpPr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FA60F18-CA8F-4C48-AB77-38F9C9AE0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922" y="4260056"/>
              <a:ext cx="2403" cy="1400056"/>
            </a:xfrm>
            <a:prstGeom prst="line">
              <a:avLst/>
            </a:prstGeom>
            <a:ln w="762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1C178F1-C3D8-4D31-A972-E992E79C7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2803" y="4277653"/>
              <a:ext cx="1306969" cy="2971"/>
            </a:xfrm>
            <a:prstGeom prst="line">
              <a:avLst/>
            </a:prstGeom>
            <a:ln w="762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189342DD-6F04-48EA-82B3-76C305F6F0F5}"/>
                </a:ext>
              </a:extLst>
            </p:cNvPr>
            <p:cNvCxnSpPr>
              <a:cxnSpLocks/>
            </p:cNvCxnSpPr>
            <p:nvPr/>
          </p:nvCxnSpPr>
          <p:spPr>
            <a:xfrm>
              <a:off x="3820935" y="4825669"/>
              <a:ext cx="289536" cy="0"/>
            </a:xfrm>
            <a:prstGeom prst="line">
              <a:avLst/>
            </a:prstGeom>
            <a:ln w="762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9DE84E05-2022-4F86-8AAE-B2E5D842C7C3}"/>
                </a:ext>
              </a:extLst>
            </p:cNvPr>
            <p:cNvCxnSpPr/>
            <p:nvPr/>
          </p:nvCxnSpPr>
          <p:spPr>
            <a:xfrm flipH="1" flipV="1">
              <a:off x="3820935" y="4260056"/>
              <a:ext cx="2155" cy="590042"/>
            </a:xfrm>
            <a:prstGeom prst="line">
              <a:avLst/>
            </a:prstGeom>
            <a:ln w="762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D3982DBF-3822-4B23-9EE9-DC6ABCC9568A}"/>
                </a:ext>
              </a:extLst>
            </p:cNvPr>
            <p:cNvCxnSpPr/>
            <p:nvPr/>
          </p:nvCxnSpPr>
          <p:spPr>
            <a:xfrm flipH="1" flipV="1">
              <a:off x="4101228" y="4810364"/>
              <a:ext cx="9243" cy="609026"/>
            </a:xfrm>
            <a:prstGeom prst="line">
              <a:avLst/>
            </a:prstGeom>
            <a:ln w="762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7E41396-F62F-4F5D-BEC4-E7BDBCB15F26}"/>
                </a:ext>
              </a:extLst>
            </p:cNvPr>
            <p:cNvCxnSpPr/>
            <p:nvPr/>
          </p:nvCxnSpPr>
          <p:spPr>
            <a:xfrm>
              <a:off x="2532803" y="5634007"/>
              <a:ext cx="1372174" cy="1794"/>
            </a:xfrm>
            <a:prstGeom prst="line">
              <a:avLst/>
            </a:prstGeom>
            <a:ln w="762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A4D019C1-E94C-42AD-87B1-9ECEBCCF49F8}"/>
                </a:ext>
              </a:extLst>
            </p:cNvPr>
            <p:cNvCxnSpPr/>
            <p:nvPr/>
          </p:nvCxnSpPr>
          <p:spPr>
            <a:xfrm flipV="1">
              <a:off x="3883003" y="5404063"/>
              <a:ext cx="239790" cy="6394"/>
            </a:xfrm>
            <a:prstGeom prst="line">
              <a:avLst/>
            </a:prstGeom>
            <a:ln w="762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B5FF3431-8E00-430B-80F5-73D4BF287837}"/>
                </a:ext>
              </a:extLst>
            </p:cNvPr>
            <p:cNvCxnSpPr/>
            <p:nvPr/>
          </p:nvCxnSpPr>
          <p:spPr>
            <a:xfrm flipV="1">
              <a:off x="3904977" y="5389548"/>
              <a:ext cx="1" cy="270565"/>
            </a:xfrm>
            <a:prstGeom prst="line">
              <a:avLst/>
            </a:prstGeom>
            <a:ln w="762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17991B6-588A-44E7-A5D8-F9A1B6A39FD7}"/>
              </a:ext>
            </a:extLst>
          </p:cNvPr>
          <p:cNvCxnSpPr>
            <a:cxnSpLocks/>
          </p:cNvCxnSpPr>
          <p:nvPr/>
        </p:nvCxnSpPr>
        <p:spPr>
          <a:xfrm flipH="1">
            <a:off x="1778747" y="8416331"/>
            <a:ext cx="1003239" cy="96390"/>
          </a:xfrm>
          <a:prstGeom prst="straightConnector1">
            <a:avLst/>
          </a:prstGeom>
          <a:ln w="762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175">
            <a:extLst>
              <a:ext uri="{FF2B5EF4-FFF2-40B4-BE49-F238E27FC236}">
                <a16:creationId xmlns:a16="http://schemas.microsoft.com/office/drawing/2014/main" id="{12E3DCDC-5ECA-4B6A-BFEB-B4F0F6CBD460}"/>
              </a:ext>
            </a:extLst>
          </p:cNvPr>
          <p:cNvSpPr txBox="1">
            <a:spLocks/>
          </p:cNvSpPr>
          <p:nvPr/>
        </p:nvSpPr>
        <p:spPr>
          <a:xfrm>
            <a:off x="145405" y="7823301"/>
            <a:ext cx="1784204" cy="846520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zh-TW" altLang="en-US" sz="2800" b="1" dirty="0">
                <a:solidFill>
                  <a:srgbClr val="FF006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直流電源</a:t>
            </a:r>
            <a:br>
              <a:rPr lang="en-US" altLang="zh-TW" sz="2800" b="1" dirty="0">
                <a:solidFill>
                  <a:srgbClr val="FF006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2800" b="1" dirty="0">
                <a:solidFill>
                  <a:srgbClr val="FF006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調整模組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0B57DF8-D477-45AD-AE17-351411400D36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1627026" y="4864801"/>
            <a:ext cx="3018235" cy="297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175">
            <a:extLst>
              <a:ext uri="{FF2B5EF4-FFF2-40B4-BE49-F238E27FC236}">
                <a16:creationId xmlns:a16="http://schemas.microsoft.com/office/drawing/2014/main" id="{CCA43D2B-E492-43CC-87D6-343F880C0D3A}"/>
              </a:ext>
            </a:extLst>
          </p:cNvPr>
          <p:cNvSpPr txBox="1">
            <a:spLocks/>
          </p:cNvSpPr>
          <p:nvPr/>
        </p:nvSpPr>
        <p:spPr>
          <a:xfrm>
            <a:off x="49184" y="4912686"/>
            <a:ext cx="1577842" cy="498745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ATMega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16U2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hape 175"/>
          <p:cNvSpPr txBox="1">
            <a:spLocks/>
          </p:cNvSpPr>
          <p:nvPr/>
        </p:nvSpPr>
        <p:spPr>
          <a:xfrm>
            <a:off x="5474936" y="1965034"/>
            <a:ext cx="6884704" cy="814639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30027" tIns="64996" rIns="130027" bIns="6499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124" indent="0">
              <a:buNone/>
            </a:pPr>
            <a:r>
              <a:rPr lang="zh-TW" altLang="en-US" sz="2800" dirty="0">
                <a:solidFill>
                  <a:srgbClr val="C9702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 </a:t>
            </a:r>
            <a:r>
              <a:rPr lang="en-US" altLang="zh-TW" sz="2800" dirty="0">
                <a:solidFill>
                  <a:srgbClr val="C9702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3,5,6,9,10,11</a:t>
            </a:r>
            <a:r>
              <a:rPr lang="zh-TW" altLang="en-US" sz="2800" dirty="0">
                <a:solidFill>
                  <a:srgbClr val="C9702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可當作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PWM </a:t>
            </a:r>
            <a:b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(Pulse-Width Modulation) </a:t>
            </a:r>
            <a:r>
              <a:rPr lang="zh-TW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  <a:r>
              <a:rPr lang="en-US" altLang="zh-TW" sz="2800" dirty="0">
                <a:solidFill>
                  <a:srgbClr val="C9702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>
                <a:solidFill>
                  <a:srgbClr val="C9702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en-US" altLang="zh-TW" sz="2800" dirty="0">
                <a:solidFill>
                  <a:srgbClr val="C9702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”~”)</a:t>
            </a:r>
            <a:endParaRPr lang="zh-TW" altLang="en-US" sz="2800" dirty="0">
              <a:solidFill>
                <a:srgbClr val="C9702A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7862839" y="7341389"/>
            <a:ext cx="1945338" cy="1147936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5564408" y="2874114"/>
            <a:ext cx="4009898" cy="1278337"/>
          </a:xfrm>
          <a:prstGeom prst="roundRect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圓角矩形 54"/>
          <p:cNvSpPr/>
          <p:nvPr/>
        </p:nvSpPr>
        <p:spPr>
          <a:xfrm>
            <a:off x="5674115" y="6099012"/>
            <a:ext cx="3900191" cy="1147936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Shape 175">
            <a:extLst>
              <a:ext uri="{FF2B5EF4-FFF2-40B4-BE49-F238E27FC236}">
                <a16:creationId xmlns:a16="http://schemas.microsoft.com/office/drawing/2014/main" id="{6C232D6E-3333-41AE-BD25-B12EB528B845}"/>
              </a:ext>
            </a:extLst>
          </p:cNvPr>
          <p:cNvSpPr txBox="1">
            <a:spLocks/>
          </p:cNvSpPr>
          <p:nvPr/>
        </p:nvSpPr>
        <p:spPr>
          <a:xfrm>
            <a:off x="5309781" y="8495714"/>
            <a:ext cx="4495302" cy="556979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zh-TW" alt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接地與不同電壓 </a:t>
            </a: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>
                <a:solidFill>
                  <a:srgbClr val="FF006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3.3</a:t>
            </a: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FF006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V)</a:t>
            </a:r>
            <a:endParaRPr lang="zh-TW" altLang="en-US" sz="2800" dirty="0">
              <a:solidFill>
                <a:srgbClr val="7030A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5443754" y="8061136"/>
            <a:ext cx="2371636" cy="425163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0" y="8766210"/>
            <a:ext cx="6524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5"/>
              </a:rPr>
              <a:t>https://en.wikipedia.org/wiki/Pulse-width_modulation</a:t>
            </a:r>
            <a:endParaRPr lang="zh-TW" altLang="en-US" dirty="0"/>
          </a:p>
          <a:p>
            <a:r>
              <a:rPr lang="zh-TW" altLang="en-US" dirty="0">
                <a:hlinkClick r:id="rId6"/>
              </a:rPr>
              <a:t>https://openhome.cc/Gossip/Books/mBlockArduino1-3and1-4.html</a:t>
            </a:r>
            <a:endParaRPr lang="zh-TW" altLang="en-US" dirty="0"/>
          </a:p>
        </p:txBody>
      </p:sp>
      <p:sp>
        <p:nvSpPr>
          <p:cNvPr id="66" name="Shape 175">
            <a:extLst>
              <a:ext uri="{FF2B5EF4-FFF2-40B4-BE49-F238E27FC236}">
                <a16:creationId xmlns:a16="http://schemas.microsoft.com/office/drawing/2014/main" id="{6556B260-E1A1-4728-AD37-1DF601FEA854}"/>
              </a:ext>
            </a:extLst>
          </p:cNvPr>
          <p:cNvSpPr txBox="1">
            <a:spLocks/>
          </p:cNvSpPr>
          <p:nvPr/>
        </p:nvSpPr>
        <p:spPr>
          <a:xfrm>
            <a:off x="10062006" y="5788048"/>
            <a:ext cx="2067410" cy="805477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3" indent="0">
              <a:buNone/>
            </a:pPr>
            <a:r>
              <a:rPr lang="zh-TW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其他沒提的請參考聯結</a:t>
            </a:r>
          </a:p>
        </p:txBody>
      </p:sp>
    </p:spTree>
    <p:extLst>
      <p:ext uri="{BB962C8B-B14F-4D97-AF65-F5344CB8AC3E}">
        <p14:creationId xmlns:p14="http://schemas.microsoft.com/office/powerpoint/2010/main" val="250516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06387"/>
                </a:solidFill>
              </a:rPr>
              <a:t>類比 </a:t>
            </a:r>
            <a:r>
              <a:rPr lang="en-US" altLang="zh-TW" dirty="0">
                <a:solidFill>
                  <a:srgbClr val="406387"/>
                </a:solidFill>
              </a:rPr>
              <a:t>(Analog)</a:t>
            </a:r>
            <a:r>
              <a:rPr lang="zh-TW" altLang="en-US" dirty="0">
                <a:solidFill>
                  <a:srgbClr val="406387"/>
                </a:solidFill>
              </a:rPr>
              <a:t>？數位</a:t>
            </a:r>
            <a:r>
              <a:rPr lang="en-US" altLang="zh-TW" dirty="0">
                <a:solidFill>
                  <a:srgbClr val="406387"/>
                </a:solidFill>
              </a:rPr>
              <a:t>(Digital)</a:t>
            </a:r>
            <a:r>
              <a:rPr lang="zh-TW" altLang="en-US" dirty="0">
                <a:solidFill>
                  <a:srgbClr val="406387"/>
                </a:solidFill>
              </a:rPr>
              <a:t>？</a:t>
            </a:r>
            <a:endParaRPr lang="zh-TW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58E70D1-117C-40FD-A5CA-519BE48558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0879" y="2592695"/>
            <a:ext cx="6189753" cy="1664468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760C3543-FBB1-41FD-A1F5-20209A7A3CDF}"/>
              </a:ext>
            </a:extLst>
          </p:cNvPr>
          <p:cNvSpPr txBox="1"/>
          <p:nvPr/>
        </p:nvSpPr>
        <p:spPr>
          <a:xfrm>
            <a:off x="808798" y="3022670"/>
            <a:ext cx="306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Signal</a:t>
            </a:r>
            <a:endParaRPr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BBDBD5A7-10B9-441C-9213-3C831B2D52D1}"/>
              </a:ext>
            </a:extLst>
          </p:cNvPr>
          <p:cNvSpPr txBox="1"/>
          <p:nvPr/>
        </p:nvSpPr>
        <p:spPr>
          <a:xfrm>
            <a:off x="877455" y="4392762"/>
            <a:ext cx="289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</a:t>
            </a:r>
            <a:endParaRPr lang="zh-TW" alt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46141FE1-8751-4E05-9FA0-AE8E1C212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23538"/>
              </p:ext>
            </p:extLst>
          </p:nvPr>
        </p:nvGraphicFramePr>
        <p:xfrm>
          <a:off x="3786294" y="4328342"/>
          <a:ext cx="4334935" cy="1083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371245641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6316024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79704253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852034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611511437"/>
                    </a:ext>
                  </a:extLst>
                </a:gridCol>
              </a:tblGrid>
              <a:tr h="377287">
                <a:tc>
                  <a:txBody>
                    <a:bodyPr/>
                    <a:lstStyle/>
                    <a:p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12700" cmpd="sng">
                      <a:noFill/>
                    </a:lnL>
                    <a:lnR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639790"/>
                  </a:ext>
                </a:extLst>
              </a:tr>
              <a:tr h="3772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n>
                            <a:solidFill>
                              <a:srgbClr val="0000FF"/>
                            </a:solidFill>
                          </a:ln>
                        </a:rPr>
                        <a:t>0</a:t>
                      </a:r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n>
                            <a:solidFill>
                              <a:srgbClr val="0000FF"/>
                            </a:solidFill>
                          </a:ln>
                        </a:rPr>
                        <a:t>0</a:t>
                      </a:r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n>
                            <a:solidFill>
                              <a:srgbClr val="0000FF"/>
                            </a:solidFill>
                          </a:ln>
                        </a:rPr>
                        <a:t>1</a:t>
                      </a:r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n>
                            <a:solidFill>
                              <a:srgbClr val="0000FF"/>
                            </a:solidFill>
                          </a:ln>
                        </a:rPr>
                        <a:t>0</a:t>
                      </a:r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n>
                            <a:solidFill>
                              <a:srgbClr val="0000FF"/>
                            </a:solidFill>
                          </a:ln>
                        </a:rPr>
                        <a:t>1</a:t>
                      </a:r>
                      <a:endParaRPr lang="zh-TW" altLang="en-US" sz="2700" dirty="0">
                        <a:ln>
                          <a:solidFill>
                            <a:srgbClr val="0000FF"/>
                          </a:solidFill>
                        </a:ln>
                      </a:endParaRPr>
                    </a:p>
                  </a:txBody>
                  <a:tcPr marL="130048" marR="130048" marT="65024" marB="6502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426479"/>
                  </a:ext>
                </a:extLst>
              </a:tr>
            </a:tbl>
          </a:graphicData>
        </a:graphic>
      </p:graphicFrame>
      <p:grpSp>
        <p:nvGrpSpPr>
          <p:cNvPr id="34" name="群組 33"/>
          <p:cNvGrpSpPr/>
          <p:nvPr/>
        </p:nvGrpSpPr>
        <p:grpSpPr>
          <a:xfrm>
            <a:off x="894080" y="5409228"/>
            <a:ext cx="10311476" cy="1664469"/>
            <a:chOff x="894080" y="5409228"/>
            <a:chExt cx="10311476" cy="1664469"/>
          </a:xfrm>
        </p:grpSpPr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BBDBD5A7-10B9-441C-9213-3C831B2D52D1}"/>
                </a:ext>
              </a:extLst>
            </p:cNvPr>
            <p:cNvSpPr txBox="1"/>
            <p:nvPr/>
          </p:nvSpPr>
          <p:spPr>
            <a:xfrm>
              <a:off x="894080" y="5760293"/>
              <a:ext cx="2892214" cy="61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413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電壓位準：</a:t>
              </a:r>
            </a:p>
          </p:txBody>
        </p:sp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760C3543-FBB1-41FD-A1F5-20209A7A3CDF}"/>
                </a:ext>
              </a:extLst>
            </p:cNvPr>
            <p:cNvSpPr txBox="1"/>
            <p:nvPr/>
          </p:nvSpPr>
          <p:spPr>
            <a:xfrm>
              <a:off x="9975266" y="5422732"/>
              <a:ext cx="123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</a:t>
              </a:r>
              <a:endParaRPr lang="zh-TW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B58E70D1-117C-40FD-A5CA-519BE4855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90889" y="5409228"/>
              <a:ext cx="6189753" cy="1664468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3624351" y="5409229"/>
              <a:ext cx="5956300" cy="16644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接點 19"/>
            <p:cNvCxnSpPr/>
            <p:nvPr/>
          </p:nvCxnSpPr>
          <p:spPr>
            <a:xfrm>
              <a:off x="3624342" y="6258859"/>
              <a:ext cx="5956291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60C3543-FBB1-41FD-A1F5-20209A7A3CDF}"/>
                </a:ext>
              </a:extLst>
            </p:cNvPr>
            <p:cNvSpPr txBox="1"/>
            <p:nvPr/>
          </p:nvSpPr>
          <p:spPr>
            <a:xfrm>
              <a:off x="9975266" y="6283173"/>
              <a:ext cx="123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</a:t>
              </a:r>
              <a:endParaRPr lang="zh-TW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390880" y="7222636"/>
            <a:ext cx="7814676" cy="1937664"/>
            <a:chOff x="3390880" y="7222636"/>
            <a:chExt cx="7814676" cy="1937664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B58E70D1-117C-40FD-A5CA-519BE4855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90880" y="7374885"/>
              <a:ext cx="6189753" cy="1664468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3624342" y="7374886"/>
              <a:ext cx="5956300" cy="16644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接點 20"/>
            <p:cNvCxnSpPr/>
            <p:nvPr/>
          </p:nvCxnSpPr>
          <p:spPr>
            <a:xfrm>
              <a:off x="3640985" y="7841048"/>
              <a:ext cx="5956291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3640985" y="8641846"/>
              <a:ext cx="5956291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760C3543-FBB1-41FD-A1F5-20209A7A3CDF}"/>
                </a:ext>
              </a:extLst>
            </p:cNvPr>
            <p:cNvSpPr txBox="1"/>
            <p:nvPr/>
          </p:nvSpPr>
          <p:spPr>
            <a:xfrm>
              <a:off x="9975266" y="7222636"/>
              <a:ext cx="123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</a:t>
              </a:r>
              <a:endParaRPr lang="zh-TW" altLang="en-US" sz="3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760C3543-FBB1-41FD-A1F5-20209A7A3CDF}"/>
                </a:ext>
              </a:extLst>
            </p:cNvPr>
            <p:cNvSpPr txBox="1"/>
            <p:nvPr/>
          </p:nvSpPr>
          <p:spPr>
            <a:xfrm>
              <a:off x="9975266" y="8513969"/>
              <a:ext cx="123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</a:t>
              </a:r>
              <a:endParaRPr lang="zh-TW" altLang="en-US" sz="3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7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06387"/>
                </a:solidFill>
              </a:rPr>
              <a:t>類比 </a:t>
            </a:r>
            <a:r>
              <a:rPr lang="en-US" altLang="zh-TW" dirty="0">
                <a:solidFill>
                  <a:srgbClr val="406387"/>
                </a:solidFill>
              </a:rPr>
              <a:t>(Analog)</a:t>
            </a:r>
            <a:r>
              <a:rPr lang="zh-TW" altLang="en-US" dirty="0">
                <a:solidFill>
                  <a:srgbClr val="406387"/>
                </a:solidFill>
              </a:rPr>
              <a:t>？數位</a:t>
            </a:r>
            <a:r>
              <a:rPr lang="en-US" altLang="zh-TW" dirty="0">
                <a:solidFill>
                  <a:srgbClr val="406387"/>
                </a:solidFill>
              </a:rPr>
              <a:t>(Digital)</a:t>
            </a:r>
            <a:r>
              <a:rPr lang="zh-TW" altLang="en-US" dirty="0">
                <a:solidFill>
                  <a:srgbClr val="406387"/>
                </a:solidFill>
              </a:rPr>
              <a:t>？</a:t>
            </a:r>
            <a:endParaRPr lang="zh-TW" altLang="en-US" dirty="0"/>
          </a:p>
        </p:txBody>
      </p:sp>
      <p:sp>
        <p:nvSpPr>
          <p:cNvPr id="23" name="Google Shape;81;p17">
            <a:extLst>
              <a:ext uri="{FF2B5EF4-FFF2-40B4-BE49-F238E27FC236}">
                <a16:creationId xmlns:a16="http://schemas.microsoft.com/office/drawing/2014/main" id="{A46624C9-B9EA-4822-A2FC-B28DE7F23D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93445" y="2361870"/>
            <a:ext cx="11217275" cy="450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7" tIns="35717" rIns="35717" bIns="35717" anchor="t" anchorCtr="0">
            <a:noAutofit/>
          </a:bodyPr>
          <a:lstStyle/>
          <a:p>
            <a:pPr marL="321458" lvl="1" indent="0">
              <a:spcBef>
                <a:spcPts val="0"/>
              </a:spcBef>
              <a:buClr>
                <a:srgbClr val="406387"/>
              </a:buClr>
              <a:buSzPts val="4089"/>
              <a:buNone/>
            </a:pPr>
            <a:endParaRPr lang="en-US" altLang="zh-TW" sz="3200" dirty="0">
              <a:solidFill>
                <a:srgbClr val="406387"/>
              </a:solidFill>
              <a:latin typeface="Noto Sans CJK TC Medium" pitchFamily="34" charset="-120"/>
              <a:ea typeface="Noto Sans CJK TC Medium" pitchFamily="34" charset="-120"/>
              <a:cs typeface="Arial"/>
              <a:sym typeface="Arial"/>
            </a:endParaRPr>
          </a:p>
          <a:p>
            <a:pPr marL="238693" lvl="0" indent="-238693">
              <a:spcBef>
                <a:spcPts val="0"/>
              </a:spcBef>
              <a:buClr>
                <a:srgbClr val="406387"/>
              </a:buClr>
              <a:buSzPts val="4089"/>
              <a:buFont typeface="Arial"/>
              <a:buChar char="•"/>
            </a:pPr>
            <a:r>
              <a:rPr lang="zh-TW" altLang="en-US" sz="3600" dirty="0">
                <a:solidFill>
                  <a:srgbClr val="406387"/>
                </a:solidFill>
                <a:latin typeface="Noto Sans CJK TC Medium" pitchFamily="34" charset="-120"/>
                <a:ea typeface="Noto Sans CJK TC Medium" pitchFamily="34" charset="-120"/>
                <a:cs typeface="Arial"/>
                <a:sym typeface="Arial"/>
              </a:rPr>
              <a:t>類比訊號</a:t>
            </a:r>
            <a:r>
              <a:rPr lang="en-US" altLang="zh-TW" sz="3600" dirty="0">
                <a:solidFill>
                  <a:srgbClr val="406387"/>
                </a:solidFill>
                <a:latin typeface="Noto Sans CJK TC Medium" pitchFamily="34" charset="-120"/>
                <a:ea typeface="Noto Sans CJK TC Medium" pitchFamily="34" charset="-120"/>
                <a:cs typeface="Arial"/>
                <a:sym typeface="Arial"/>
              </a:rPr>
              <a:t>:</a:t>
            </a:r>
            <a:r>
              <a:rPr lang="zh-TW" altLang="en-US" sz="3600" dirty="0">
                <a:solidFill>
                  <a:srgbClr val="406387"/>
                </a:solidFill>
                <a:latin typeface="Noto Sans CJK TC Medium" pitchFamily="34" charset="-120"/>
                <a:ea typeface="Noto Sans CJK TC Medium" pitchFamily="34" charset="-120"/>
                <a:cs typeface="Arial"/>
                <a:sym typeface="Arial"/>
              </a:rPr>
              <a:t>電壓變化連續</a:t>
            </a:r>
            <a:endParaRPr lang="en-US" altLang="zh-TW" sz="3600" dirty="0">
              <a:solidFill>
                <a:srgbClr val="406387"/>
              </a:solidFill>
              <a:latin typeface="Noto Sans CJK TC Medium" pitchFamily="34" charset="-120"/>
              <a:ea typeface="Noto Sans CJK TC Medium" pitchFamily="34" charset="-120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406387"/>
              </a:buClr>
              <a:buSzPts val="4089"/>
              <a:buNone/>
            </a:pPr>
            <a:r>
              <a:rPr lang="en-US" altLang="zh-TW" sz="3600" dirty="0">
                <a:solidFill>
                  <a:srgbClr val="406387"/>
                </a:solidFill>
                <a:latin typeface="Noto Sans CJK TC Medium" pitchFamily="34" charset="-120"/>
                <a:ea typeface="Noto Sans CJK TC Medium" pitchFamily="34" charset="-120"/>
                <a:cs typeface="Arial"/>
                <a:sym typeface="Arial"/>
              </a:rPr>
              <a:t>	</a:t>
            </a:r>
          </a:p>
          <a:p>
            <a:pPr marL="238693" lvl="0" indent="-238693">
              <a:spcBef>
                <a:spcPts val="0"/>
              </a:spcBef>
              <a:buClr>
                <a:srgbClr val="406387"/>
              </a:buClr>
              <a:buSzPts val="4089"/>
              <a:buFont typeface="Arial"/>
              <a:buChar char="•"/>
            </a:pPr>
            <a:endParaRPr lang="en-US" altLang="zh-TW" sz="3600" dirty="0">
              <a:solidFill>
                <a:srgbClr val="406387"/>
              </a:solidFill>
              <a:latin typeface="Noto Sans CJK TC Medium" pitchFamily="34" charset="-120"/>
              <a:ea typeface="Noto Sans CJK TC Medium" pitchFamily="34" charset="-120"/>
              <a:cs typeface="Arial"/>
              <a:sym typeface="Arial"/>
            </a:endParaRPr>
          </a:p>
          <a:p>
            <a:pPr marL="238693" lvl="0" indent="-238693">
              <a:spcBef>
                <a:spcPts val="0"/>
              </a:spcBef>
              <a:buClr>
                <a:srgbClr val="406387"/>
              </a:buClr>
              <a:buSzPts val="4089"/>
              <a:buFont typeface="Arial"/>
              <a:buChar char="•"/>
            </a:pPr>
            <a:endParaRPr lang="en-US" altLang="zh-TW" sz="3600" dirty="0">
              <a:solidFill>
                <a:srgbClr val="406387"/>
              </a:solidFill>
              <a:latin typeface="Noto Sans CJK TC Medium" pitchFamily="34" charset="-120"/>
              <a:ea typeface="Noto Sans CJK TC Medium" pitchFamily="34" charset="-120"/>
              <a:cs typeface="Arial"/>
              <a:sym typeface="Arial"/>
            </a:endParaRPr>
          </a:p>
          <a:p>
            <a:pPr marL="238693" lvl="0" indent="-238693">
              <a:spcBef>
                <a:spcPts val="0"/>
              </a:spcBef>
              <a:buClr>
                <a:srgbClr val="406387"/>
              </a:buClr>
              <a:buSzPts val="4089"/>
              <a:buFont typeface="Arial"/>
              <a:buChar char="•"/>
            </a:pPr>
            <a:endParaRPr lang="en-US" altLang="zh-TW" sz="3600" dirty="0">
              <a:solidFill>
                <a:srgbClr val="406387"/>
              </a:solidFill>
              <a:latin typeface="Noto Sans CJK TC Medium" pitchFamily="34" charset="-120"/>
              <a:ea typeface="Noto Sans CJK TC Medium" pitchFamily="34" charset="-120"/>
              <a:cs typeface="Arial"/>
              <a:sym typeface="Arial"/>
            </a:endParaRPr>
          </a:p>
          <a:p>
            <a:pPr marL="238693" lvl="0" indent="-238693">
              <a:spcBef>
                <a:spcPts val="0"/>
              </a:spcBef>
              <a:buClr>
                <a:srgbClr val="406387"/>
              </a:buClr>
              <a:buSzPts val="4089"/>
              <a:buFont typeface="Arial"/>
              <a:buChar char="•"/>
            </a:pPr>
            <a:endParaRPr lang="en-US" altLang="zh-TW" sz="3600" dirty="0">
              <a:solidFill>
                <a:srgbClr val="406387"/>
              </a:solidFill>
              <a:latin typeface="Noto Sans CJK TC Medium" pitchFamily="34" charset="-120"/>
              <a:ea typeface="Noto Sans CJK TC Medium" pitchFamily="34" charset="-120"/>
              <a:cs typeface="Arial"/>
              <a:sym typeface="Arial"/>
            </a:endParaRPr>
          </a:p>
          <a:p>
            <a:pPr marL="238693" lvl="0" indent="-238693">
              <a:spcBef>
                <a:spcPts val="0"/>
              </a:spcBef>
              <a:buClr>
                <a:srgbClr val="406387"/>
              </a:buClr>
              <a:buSzPts val="4089"/>
              <a:buFont typeface="Arial"/>
              <a:buChar char="•"/>
            </a:pPr>
            <a:endParaRPr lang="en-US" altLang="zh-TW" sz="3600" dirty="0">
              <a:solidFill>
                <a:srgbClr val="406387"/>
              </a:solidFill>
              <a:latin typeface="Noto Sans CJK TC Medium" pitchFamily="34" charset="-120"/>
              <a:ea typeface="Noto Sans CJK TC Medium" pitchFamily="34" charset="-120"/>
              <a:cs typeface="Arial"/>
              <a:sym typeface="Arial"/>
            </a:endParaRPr>
          </a:p>
          <a:p>
            <a:pPr marL="238693" lvl="0" indent="-238693">
              <a:spcBef>
                <a:spcPts val="0"/>
              </a:spcBef>
              <a:buClr>
                <a:srgbClr val="406387"/>
              </a:buClr>
              <a:buSzPts val="4089"/>
              <a:buFont typeface="Arial"/>
              <a:buChar char="•"/>
            </a:pPr>
            <a:r>
              <a:rPr lang="zh-TW" altLang="en-US" sz="3600" dirty="0">
                <a:solidFill>
                  <a:srgbClr val="406387"/>
                </a:solidFill>
                <a:latin typeface="Noto Sans CJK TC Medium" pitchFamily="34" charset="-120"/>
                <a:ea typeface="Noto Sans CJK TC Medium" pitchFamily="34" charset="-120"/>
                <a:cs typeface="Arial"/>
                <a:sym typeface="Arial"/>
              </a:rPr>
              <a:t>數位訊號</a:t>
            </a:r>
            <a:r>
              <a:rPr lang="en-US" altLang="zh-TW" sz="3600" dirty="0">
                <a:solidFill>
                  <a:srgbClr val="406387"/>
                </a:solidFill>
                <a:latin typeface="Noto Sans CJK TC Medium" pitchFamily="34" charset="-120"/>
                <a:ea typeface="Noto Sans CJK TC Medium" pitchFamily="34" charset="-120"/>
                <a:cs typeface="Arial"/>
                <a:sym typeface="Arial"/>
              </a:rPr>
              <a:t>:</a:t>
            </a:r>
            <a:r>
              <a:rPr lang="zh-TW" altLang="en-US" sz="3600" dirty="0">
                <a:solidFill>
                  <a:srgbClr val="406387"/>
                </a:solidFill>
                <a:latin typeface="Noto Sans CJK TC Medium" pitchFamily="34" charset="-120"/>
                <a:ea typeface="Noto Sans CJK TC Medium" pitchFamily="34" charset="-120"/>
                <a:cs typeface="Arial"/>
                <a:sym typeface="Arial"/>
              </a:rPr>
              <a:t>電壓變化不連續</a:t>
            </a:r>
            <a:endParaRPr lang="en-US" altLang="zh-TW" sz="3600" dirty="0">
              <a:solidFill>
                <a:srgbClr val="406387"/>
              </a:solidFill>
              <a:latin typeface="Noto Sans CJK TC Medium" pitchFamily="34" charset="-120"/>
              <a:ea typeface="Noto Sans CJK TC Medium" pitchFamily="34" charset="-120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406387"/>
              </a:buClr>
              <a:buSzPts val="4089"/>
              <a:buNone/>
            </a:pPr>
            <a:r>
              <a:rPr lang="en-US" altLang="zh-TW" sz="2800" dirty="0">
                <a:solidFill>
                  <a:srgbClr val="406387"/>
                </a:solidFill>
                <a:latin typeface="Noto Sans CJK TC Medium" pitchFamily="34" charset="-120"/>
                <a:ea typeface="Noto Sans CJK TC Medium" pitchFamily="34" charset="-120"/>
                <a:cs typeface="Arial"/>
                <a:sym typeface="Arial"/>
              </a:rPr>
              <a:t>	</a:t>
            </a:r>
            <a:endParaRPr lang="zh-TW" altLang="en-US" sz="2400" dirty="0">
              <a:solidFill>
                <a:srgbClr val="406387"/>
              </a:solidFill>
              <a:latin typeface="Noto Sans CJK TC Medium" pitchFamily="34" charset="-120"/>
              <a:ea typeface="Noto Sans CJK TC Medium" pitchFamily="34" charset="-120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Clr>
                <a:srgbClr val="406387"/>
              </a:buClr>
              <a:buSzPts val="4089"/>
              <a:buNone/>
            </a:pPr>
            <a:r>
              <a:rPr lang="en-US" sz="2800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800" dirty="0"/>
          </a:p>
        </p:txBody>
      </p:sp>
      <p:pic>
        <p:nvPicPr>
          <p:cNvPr id="28" name="Picture 4" descr="ãanalog digitalãçåçæå°çµæ">
            <a:extLst>
              <a:ext uri="{FF2B5EF4-FFF2-40B4-BE49-F238E27FC236}">
                <a16:creationId xmlns:a16="http://schemas.microsoft.com/office/drawing/2014/main" id="{828B184A-9E65-400A-AB00-B532A6C43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51"/>
          <a:stretch/>
        </p:blipFill>
        <p:spPr bwMode="auto">
          <a:xfrm>
            <a:off x="5770375" y="2178850"/>
            <a:ext cx="7228220" cy="291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ãanalog digitalãçåçæå°çµæ">
            <a:extLst>
              <a:ext uri="{FF2B5EF4-FFF2-40B4-BE49-F238E27FC236}">
                <a16:creationId xmlns:a16="http://schemas.microsoft.com/office/drawing/2014/main" id="{9126D1C0-A5D7-4C03-8813-3793B7B6E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2" b="219"/>
          <a:stretch/>
        </p:blipFill>
        <p:spPr bwMode="auto">
          <a:xfrm>
            <a:off x="5770375" y="5664996"/>
            <a:ext cx="7228220" cy="291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BBDBD5A7-10B9-441C-9213-3C831B2D52D1}"/>
              </a:ext>
            </a:extLst>
          </p:cNvPr>
          <p:cNvSpPr txBox="1"/>
          <p:nvPr/>
        </p:nvSpPr>
        <p:spPr>
          <a:xfrm>
            <a:off x="1371866" y="8221685"/>
            <a:ext cx="840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413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解析度 </a:t>
            </a:r>
            <a:r>
              <a:rPr lang="en-US" altLang="zh-TW" sz="3413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600" dirty="0">
                <a:solidFill>
                  <a:srgbClr val="FF0000"/>
                </a:solidFill>
              </a:rPr>
              <a:t>resolution</a:t>
            </a:r>
            <a:r>
              <a:rPr lang="en-US" altLang="zh-TW" sz="3413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3413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：分辨訊號細節的能力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E03EF5F-0BF3-473C-BF40-90547D38E4B0}"/>
              </a:ext>
            </a:extLst>
          </p:cNvPr>
          <p:cNvSpPr/>
          <p:nvPr/>
        </p:nvSpPr>
        <p:spPr>
          <a:xfrm>
            <a:off x="0" y="9000917"/>
            <a:ext cx="5274201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920" dirty="0">
                <a:hlinkClick r:id="rId4"/>
              </a:rPr>
              <a:t>http://wiki.csie.ncku.edu.tw/embedded/ADC</a:t>
            </a:r>
            <a:endParaRPr lang="en-US" altLang="zh-TW" sz="1920" dirty="0"/>
          </a:p>
          <a:p>
            <a:endParaRPr lang="zh-TW" altLang="en-US" sz="1920" dirty="0"/>
          </a:p>
        </p:txBody>
      </p:sp>
      <p:sp>
        <p:nvSpPr>
          <p:cNvPr id="8" name="弧形箭號 (左彎) 7"/>
          <p:cNvSpPr/>
          <p:nvPr/>
        </p:nvSpPr>
        <p:spPr>
          <a:xfrm>
            <a:off x="11989392" y="4625587"/>
            <a:ext cx="565265" cy="1695796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弧形箭號 (左彎) 31"/>
          <p:cNvSpPr/>
          <p:nvPr/>
        </p:nvSpPr>
        <p:spPr>
          <a:xfrm flipH="1" flipV="1">
            <a:off x="6502082" y="4533973"/>
            <a:ext cx="565265" cy="169579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60945" y="4597040"/>
            <a:ext cx="5005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BF6427"/>
                </a:solidFill>
              </a:rPr>
              <a:t>Digital-to-Analog converter, DAC</a:t>
            </a:r>
          </a:p>
        </p:txBody>
      </p:sp>
      <p:sp>
        <p:nvSpPr>
          <p:cNvPr id="33" name="矩形 32"/>
          <p:cNvSpPr/>
          <p:nvPr/>
        </p:nvSpPr>
        <p:spPr>
          <a:xfrm>
            <a:off x="7410090" y="5434814"/>
            <a:ext cx="5017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5A8B39"/>
                </a:solidFill>
              </a:rPr>
              <a:t>Analog-to-Digital converter, ADC</a:t>
            </a:r>
          </a:p>
        </p:txBody>
      </p:sp>
    </p:spTree>
    <p:extLst>
      <p:ext uri="{BB962C8B-B14F-4D97-AF65-F5344CB8AC3E}">
        <p14:creationId xmlns:p14="http://schemas.microsoft.com/office/powerpoint/2010/main" val="371989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30" grpId="0"/>
      <p:bldP spid="8" grpId="0" animBg="1"/>
      <p:bldP spid="32" grpId="0" animBg="1"/>
      <p:bldP spid="9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46" y="2202242"/>
            <a:ext cx="6921782" cy="689671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3CF9999-55FD-45C4-94D0-131261C2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Shield </a:t>
            </a:r>
            <a:r>
              <a:rPr lang="zh-TW" altLang="en-US" sz="6600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擴充板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D8B53E-EAAB-4D9E-AB68-D3738C45A148}"/>
              </a:ext>
            </a:extLst>
          </p:cNvPr>
          <p:cNvSpPr/>
          <p:nvPr/>
        </p:nvSpPr>
        <p:spPr>
          <a:xfrm>
            <a:off x="1" y="8995897"/>
            <a:ext cx="805741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126" indent="-474126" algn="l"/>
            <a:r>
              <a:rPr lang="en-US" altLang="zh-TW" sz="1920" u="sng" dirty="0">
                <a:solidFill>
                  <a:schemeClr val="hlink"/>
                </a:solidFill>
                <a:hlinkClick r:id="rId4"/>
              </a:rPr>
              <a:t>https://www.selloutsoon.com/albums/documents/20-011-905/V5.jpg</a:t>
            </a:r>
            <a:endParaRPr lang="en-US" altLang="zh-TW" sz="1920" dirty="0"/>
          </a:p>
        </p:txBody>
      </p:sp>
      <p:sp>
        <p:nvSpPr>
          <p:cNvPr id="5" name="Shape 187">
            <a:extLst>
              <a:ext uri="{FF2B5EF4-FFF2-40B4-BE49-F238E27FC236}">
                <a16:creationId xmlns:a16="http://schemas.microsoft.com/office/drawing/2014/main" id="{CA699E67-6CEE-408A-9E62-A9AC2FC20D36}"/>
              </a:ext>
            </a:extLst>
          </p:cNvPr>
          <p:cNvSpPr/>
          <p:nvPr/>
        </p:nvSpPr>
        <p:spPr>
          <a:xfrm>
            <a:off x="2132046" y="3979641"/>
            <a:ext cx="6449448" cy="1304878"/>
          </a:xfrm>
          <a:prstGeom prst="rect">
            <a:avLst/>
          </a:prstGeom>
          <a:noFill/>
          <a:ln w="57150" cap="flat" cmpd="sng">
            <a:solidFill>
              <a:srgbClr val="C9702A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rgbClr val="C9702A"/>
              </a:solidFill>
            </a:endParaRPr>
          </a:p>
        </p:txBody>
      </p:sp>
      <p:sp>
        <p:nvSpPr>
          <p:cNvPr id="6" name="Shape 188">
            <a:extLst>
              <a:ext uri="{FF2B5EF4-FFF2-40B4-BE49-F238E27FC236}">
                <a16:creationId xmlns:a16="http://schemas.microsoft.com/office/drawing/2014/main" id="{D7300D76-6B1C-4530-9BDA-0DE2E3DC5B7E}"/>
              </a:ext>
            </a:extLst>
          </p:cNvPr>
          <p:cNvSpPr/>
          <p:nvPr/>
        </p:nvSpPr>
        <p:spPr>
          <a:xfrm>
            <a:off x="3541498" y="5627915"/>
            <a:ext cx="2358559" cy="1424007"/>
          </a:xfrm>
          <a:prstGeom prst="rect">
            <a:avLst/>
          </a:prstGeom>
          <a:noFill/>
          <a:ln w="571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  <p:sp>
        <p:nvSpPr>
          <p:cNvPr id="8" name="Shape 191">
            <a:extLst>
              <a:ext uri="{FF2B5EF4-FFF2-40B4-BE49-F238E27FC236}">
                <a16:creationId xmlns:a16="http://schemas.microsoft.com/office/drawing/2014/main" id="{ACFD2B05-2173-4C9F-A22A-6C72EF5085F8}"/>
              </a:ext>
            </a:extLst>
          </p:cNvPr>
          <p:cNvSpPr txBox="1"/>
          <p:nvPr/>
        </p:nvSpPr>
        <p:spPr>
          <a:xfrm>
            <a:off x="9153417" y="4258236"/>
            <a:ext cx="3067864" cy="96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0" tIns="97520" rIns="97520" bIns="97520" anchor="t" anchorCtr="0">
            <a:noAutofit/>
          </a:bodyPr>
          <a:lstStyle/>
          <a:p>
            <a:r>
              <a:rPr lang="en-US" sz="4400" dirty="0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Pins</a:t>
            </a:r>
            <a:endParaRPr sz="4400" dirty="0">
              <a:solidFill>
                <a:srgbClr val="C970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95">
            <a:extLst>
              <a:ext uri="{FF2B5EF4-FFF2-40B4-BE49-F238E27FC236}">
                <a16:creationId xmlns:a16="http://schemas.microsoft.com/office/drawing/2014/main" id="{1258FBCD-249B-4FF3-AF3E-0AB718CA6CAB}"/>
              </a:ext>
            </a:extLst>
          </p:cNvPr>
          <p:cNvSpPr txBox="1"/>
          <p:nvPr/>
        </p:nvSpPr>
        <p:spPr>
          <a:xfrm>
            <a:off x="9153417" y="5773861"/>
            <a:ext cx="3397391" cy="113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0" tIns="97520" rIns="97520" bIns="97520" anchor="t" anchorCtr="0">
            <a:no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Pins</a:t>
            </a:r>
            <a:endParaRPr sz="4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Google">
            <a:extLst>
              <a:ext uri="{FF2B5EF4-FFF2-40B4-BE49-F238E27FC236}">
                <a16:creationId xmlns:a16="http://schemas.microsoft.com/office/drawing/2014/main" id="{A9899625-1D66-486A-936F-E4AACEC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6" y="3110350"/>
            <a:ext cx="1489703" cy="5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90">
            <a:extLst>
              <a:ext uri="{FF2B5EF4-FFF2-40B4-BE49-F238E27FC236}">
                <a16:creationId xmlns:a16="http://schemas.microsoft.com/office/drawing/2014/main" id="{46155BFD-9AB1-4B0F-B36B-DDA416164EFC}"/>
              </a:ext>
            </a:extLst>
          </p:cNvPr>
          <p:cNvSpPr txBox="1"/>
          <p:nvPr/>
        </p:nvSpPr>
        <p:spPr>
          <a:xfrm>
            <a:off x="148740" y="2202243"/>
            <a:ext cx="1883717" cy="82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0" tIns="97520" rIns="97520" bIns="97520" anchor="t" anchorCtr="0">
            <a:noAutofit/>
          </a:bodyPr>
          <a:lstStyle/>
          <a:p>
            <a:r>
              <a:rPr lang="en-US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RoHS?</a:t>
            </a:r>
            <a:endParaRPr sz="4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A5C954-FD96-40C4-B959-077862664664}"/>
              </a:ext>
            </a:extLst>
          </p:cNvPr>
          <p:cNvSpPr/>
          <p:nvPr/>
        </p:nvSpPr>
        <p:spPr>
          <a:xfrm>
            <a:off x="465178" y="3849014"/>
            <a:ext cx="16364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endParaRPr lang="en-US" altLang="zh-TW" sz="3000" dirty="0">
              <a:solidFill>
                <a:srgbClr val="C970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000" dirty="0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</a:p>
          <a:p>
            <a:r>
              <a:rPr lang="en-US" altLang="zh-TW" sz="3000" dirty="0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I/O Pin</a:t>
            </a:r>
            <a:endParaRPr lang="zh-TW" altLang="en-US" sz="3000" dirty="0">
              <a:solidFill>
                <a:srgbClr val="C970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E53B34-5BE8-4695-B4EA-12452A3B9FB6}"/>
              </a:ext>
            </a:extLst>
          </p:cNvPr>
          <p:cNvSpPr/>
          <p:nvPr/>
        </p:nvSpPr>
        <p:spPr>
          <a:xfrm>
            <a:off x="465178" y="5411337"/>
            <a:ext cx="16364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endParaRPr lang="en-US" altLang="zh-TW" sz="3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</a:p>
          <a:p>
            <a:r>
              <a:rPr lang="en-US" altLang="zh-TW" sz="3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I/O Pin</a:t>
            </a:r>
            <a:endParaRPr lang="zh-TW" altLang="en-US" sz="3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8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0027" tIns="64996" rIns="130027" bIns="64996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altLang="zh-TW" sz="6600" b="1" dirty="0" err="1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開發流程</a:t>
            </a:r>
            <a:endParaRPr sz="625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9320107" y="9040142"/>
            <a:ext cx="3034453" cy="519253"/>
          </a:xfrm>
          <a:prstGeom prst="rect">
            <a:avLst/>
          </a:prstGeom>
        </p:spPr>
        <p:txBody>
          <a:bodyPr spcFirstLastPara="1" vert="horz" wrap="square" lIns="130027" tIns="64996" rIns="130027" bIns="64996" rtlCol="0" anchor="ctr" anchorCtr="0">
            <a:noAutofit/>
          </a:bodyPr>
          <a:lstStyle/>
          <a:p>
            <a:pPr>
              <a:buClr>
                <a:srgbClr val="888888"/>
              </a:buClr>
              <a:buSzPts val="1200"/>
            </a:pPr>
            <a:fld id="{00000000-1234-1234-1234-123412341234}" type="slidenum">
              <a:rPr lang="en-US"/>
              <a:pPr>
                <a:buClr>
                  <a:srgbClr val="888888"/>
                </a:buClr>
                <a:buSzPts val="1200"/>
              </a:pPr>
              <a:t>25</a:t>
            </a:fld>
            <a:endParaRPr/>
          </a:p>
        </p:txBody>
      </p:sp>
      <p:grpSp>
        <p:nvGrpSpPr>
          <p:cNvPr id="11" name="Shape 159"/>
          <p:cNvGrpSpPr/>
          <p:nvPr/>
        </p:nvGrpSpPr>
        <p:grpSpPr>
          <a:xfrm>
            <a:off x="655383" y="4594761"/>
            <a:ext cx="11694032" cy="1799266"/>
            <a:chOff x="3616" y="1630491"/>
            <a:chExt cx="8222366" cy="1265109"/>
          </a:xfrm>
        </p:grpSpPr>
        <p:sp>
          <p:nvSpPr>
            <p:cNvPr id="12" name="Shape 160"/>
            <p:cNvSpPr/>
            <p:nvPr/>
          </p:nvSpPr>
          <p:spPr>
            <a:xfrm>
              <a:off x="3616" y="1630491"/>
              <a:ext cx="3162448" cy="1264979"/>
            </a:xfrm>
            <a:prstGeom prst="homePlate">
              <a:avLst>
                <a:gd name="adj" fmla="val 50000"/>
              </a:avLst>
            </a:prstGeom>
            <a:solidFill>
              <a:srgbClr val="F7954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61"/>
            <p:cNvSpPr txBox="1"/>
            <p:nvPr/>
          </p:nvSpPr>
          <p:spPr>
            <a:xfrm>
              <a:off x="3616" y="1630491"/>
              <a:ext cx="2846203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1369" tIns="170667" rIns="85333" bIns="1706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6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62"/>
            <p:cNvSpPr/>
            <p:nvPr/>
          </p:nvSpPr>
          <p:spPr>
            <a:xfrm>
              <a:off x="2533575" y="1630491"/>
              <a:ext cx="3162448" cy="1264979"/>
            </a:xfrm>
            <a:prstGeom prst="chevron">
              <a:avLst>
                <a:gd name="adj" fmla="val 50000"/>
              </a:avLst>
            </a:prstGeom>
            <a:solidFill>
              <a:srgbClr val="9B613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63"/>
            <p:cNvSpPr txBox="1"/>
            <p:nvPr/>
          </p:nvSpPr>
          <p:spPr>
            <a:xfrm>
              <a:off x="3166065" y="1630491"/>
              <a:ext cx="1897469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00" tIns="170667" rIns="85333" bIns="1706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64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程式</a:t>
              </a:r>
              <a:endParaRPr sz="6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4"/>
            <p:cNvSpPr/>
            <p:nvPr/>
          </p:nvSpPr>
          <p:spPr>
            <a:xfrm>
              <a:off x="5063534" y="1630491"/>
              <a:ext cx="3162448" cy="1264979"/>
            </a:xfrm>
            <a:prstGeom prst="chevron">
              <a:avLst>
                <a:gd name="adj" fmla="val 50000"/>
              </a:avLst>
            </a:prstGeom>
            <a:solidFill>
              <a:srgbClr val="9B613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65"/>
            <p:cNvSpPr txBox="1"/>
            <p:nvPr/>
          </p:nvSpPr>
          <p:spPr>
            <a:xfrm>
              <a:off x="5696025" y="1630500"/>
              <a:ext cx="2123700" cy="12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00" tIns="170667" rIns="85333" bIns="1706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6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95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406387"/>
                </a:solidFill>
                <a:ea typeface="Arial"/>
                <a:sym typeface="Arial"/>
              </a:rPr>
              <a:t>Arduino</a:t>
            </a:r>
            <a:r>
              <a:rPr lang="en-US" altLang="zh-TW" dirty="0">
                <a:solidFill>
                  <a:srgbClr val="406387"/>
                </a:solidFill>
                <a:ea typeface="Arial"/>
                <a:sym typeface="Arial"/>
              </a:rPr>
              <a:t> Input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960"/>
              <a:buNone/>
            </a:pPr>
            <a:r>
              <a:rPr lang="en-US" altLang="zh-TW" sz="3600" b="1" dirty="0" err="1">
                <a:solidFill>
                  <a:srgbClr val="0000FF"/>
                </a:solidFill>
                <a:ea typeface="標楷體" panose="03000509000000000000" pitchFamily="65" charset="-120"/>
                <a:sym typeface="Arial"/>
              </a:rPr>
              <a:t>Intput</a:t>
            </a:r>
            <a:r>
              <a:rPr lang="en-US" altLang="zh-TW" sz="3600" b="1" dirty="0">
                <a:solidFill>
                  <a:srgbClr val="0000FF"/>
                </a:solidFill>
                <a:ea typeface="標楷體" panose="03000509000000000000" pitchFamily="65" charset="-120"/>
                <a:sym typeface="Arial"/>
              </a:rPr>
              <a:t> : </a:t>
            </a:r>
          </a:p>
          <a:p>
            <a:pPr marL="487672" indent="-487672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Font typeface="Arial"/>
              <a:buChar char="•"/>
            </a:pPr>
            <a:r>
              <a:rPr lang="zh-TW" altLang="en-US" sz="3600" b="1" dirty="0">
                <a:solidFill>
                  <a:srgbClr val="BF6427"/>
                </a:solidFill>
                <a:ea typeface="標楷體" panose="03000509000000000000" pitchFamily="65" charset="-120"/>
                <a:sym typeface="Arial"/>
              </a:rPr>
              <a:t>數位輸入 </a:t>
            </a:r>
            <a:r>
              <a:rPr lang="en-US" altLang="zh-TW" sz="3600" b="1" dirty="0">
                <a:solidFill>
                  <a:schemeClr val="dk1"/>
                </a:solidFill>
                <a:ea typeface="標楷體" panose="03000509000000000000" pitchFamily="65" charset="-120"/>
                <a:sym typeface="Arial"/>
              </a:rPr>
              <a:t>(HIGH/LOW)</a:t>
            </a:r>
          </a:p>
          <a:p>
            <a:pPr marL="72231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en-US" altLang="zh-TW" sz="3200" b="1" dirty="0">
                <a:solidFill>
                  <a:srgbClr val="C9702A"/>
                </a:solidFill>
                <a:ea typeface="標楷體" panose="03000509000000000000" pitchFamily="65" charset="-120"/>
                <a:sym typeface="Arial"/>
              </a:rPr>
              <a:t>0-13, </a:t>
            </a:r>
            <a:r>
              <a:rPr lang="en-US" altLang="zh-TW" sz="3200" b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  <a:sym typeface="Arial"/>
              </a:rPr>
              <a:t>A0-A5</a:t>
            </a:r>
            <a:r>
              <a:rPr lang="en-US" altLang="zh-TW" sz="3200" b="1" dirty="0">
                <a:solidFill>
                  <a:srgbClr val="C9702A"/>
                </a:solidFill>
                <a:ea typeface="標楷體" panose="03000509000000000000" pitchFamily="65" charset="-120"/>
                <a:sym typeface="Arial"/>
              </a:rPr>
              <a:t> </a:t>
            </a:r>
            <a:r>
              <a:rPr lang="zh-TW" altLang="en-US" sz="3200" b="1" dirty="0">
                <a:solidFill>
                  <a:srgbClr val="C9702A"/>
                </a:solidFill>
                <a:ea typeface="標楷體" panose="03000509000000000000" pitchFamily="65" charset="-120"/>
                <a:sym typeface="Arial"/>
              </a:rPr>
              <a:t>也可使用</a:t>
            </a:r>
            <a:endParaRPr lang="en-US" altLang="zh-TW" sz="3200" b="1" dirty="0">
              <a:solidFill>
                <a:srgbClr val="C9702A"/>
              </a:solidFill>
              <a:ea typeface="標楷體" panose="03000509000000000000" pitchFamily="65" charset="-120"/>
              <a:sym typeface="Arial"/>
            </a:endParaRPr>
          </a:p>
          <a:p>
            <a:pPr marL="72231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en-US" altLang="zh-TW" sz="3200" dirty="0">
                <a:solidFill>
                  <a:srgbClr val="009999"/>
                </a:solidFill>
                <a:ea typeface="標楷體" panose="03000509000000000000" pitchFamily="65" charset="-120"/>
              </a:rPr>
              <a:t>bool</a:t>
            </a:r>
            <a:r>
              <a:rPr lang="en-US" altLang="zh-TW" sz="3200" dirty="0">
                <a:ea typeface="標楷體" panose="03000509000000000000" pitchFamily="65" charset="-120"/>
              </a:rPr>
              <a:t> a = </a:t>
            </a:r>
            <a:r>
              <a:rPr lang="en-US" altLang="zh-TW" sz="3200" dirty="0" err="1">
                <a:solidFill>
                  <a:schemeClr val="accent4">
                    <a:lumMod val="50000"/>
                  </a:schemeClr>
                </a:solidFill>
                <a:ea typeface="標楷體" panose="03000509000000000000" pitchFamily="65" charset="-120"/>
              </a:rPr>
              <a:t>digitalRead</a:t>
            </a: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ea typeface="標楷體" panose="03000509000000000000" pitchFamily="65" charset="-120"/>
              </a:rPr>
              <a:t>(3);  </a:t>
            </a:r>
          </a:p>
          <a:p>
            <a:pPr marL="72231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//</a:t>
            </a:r>
            <a:r>
              <a:rPr lang="zh-TW" altLang="en-US" sz="3200" dirty="0">
                <a:ea typeface="標楷體" panose="03000509000000000000" pitchFamily="65" charset="-120"/>
              </a:rPr>
              <a:t>宣告一個布林變數 </a:t>
            </a:r>
            <a:r>
              <a:rPr lang="en-US" altLang="zh-TW" sz="3200" dirty="0">
                <a:ea typeface="標楷體" panose="03000509000000000000" pitchFamily="65" charset="-120"/>
              </a:rPr>
              <a:t>a, </a:t>
            </a:r>
          </a:p>
          <a:p>
            <a:pPr marL="72231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//</a:t>
            </a:r>
            <a:r>
              <a:rPr lang="zh-TW" altLang="en-US" sz="3200" dirty="0">
                <a:ea typeface="標楷體" panose="03000509000000000000" pitchFamily="65" charset="-120"/>
              </a:rPr>
              <a:t>內容為讀取 </a:t>
            </a:r>
            <a:r>
              <a:rPr lang="en-US" altLang="zh-TW" sz="3200" dirty="0">
                <a:ea typeface="標楷體" panose="03000509000000000000" pitchFamily="65" charset="-120"/>
              </a:rPr>
              <a:t>pin 3 </a:t>
            </a:r>
            <a:r>
              <a:rPr lang="zh-TW" altLang="en-US" sz="3200" dirty="0">
                <a:ea typeface="標楷體" panose="03000509000000000000" pitchFamily="65" charset="-120"/>
              </a:rPr>
              <a:t>的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輸入值</a:t>
            </a:r>
            <a:r>
              <a:rPr lang="en-US" altLang="zh-TW" sz="3200" dirty="0">
                <a:ea typeface="標楷體" panose="03000509000000000000" pitchFamily="65" charset="-120"/>
              </a:rPr>
              <a:t>( 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Read</a:t>
            </a:r>
            <a:r>
              <a:rPr lang="en-US" altLang="zh-TW" sz="3200" dirty="0">
                <a:ea typeface="標楷體" panose="03000509000000000000" pitchFamily="65" charset="-120"/>
              </a:rPr>
              <a:t> </a:t>
            </a:r>
            <a:r>
              <a:rPr lang="zh-TW" altLang="en-US" sz="3200" dirty="0">
                <a:ea typeface="標楷體" panose="03000509000000000000" pitchFamily="65" charset="-120"/>
              </a:rPr>
              <a:t>高或低電位）</a:t>
            </a:r>
          </a:p>
          <a:p>
            <a:pPr marL="487672" indent="-487672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Font typeface="Arial"/>
              <a:buChar char="•"/>
            </a:pPr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  <a:sym typeface="Arial"/>
              </a:rPr>
              <a:t>類比輸入 </a:t>
            </a:r>
            <a:r>
              <a:rPr lang="en-US" altLang="zh-TW" sz="3600" b="1" dirty="0">
                <a:solidFill>
                  <a:schemeClr val="dk1"/>
                </a:solidFill>
                <a:ea typeface="標楷體" panose="03000509000000000000" pitchFamily="65" charset="-120"/>
                <a:sym typeface="Arial"/>
              </a:rPr>
              <a:t>(</a:t>
            </a:r>
            <a:r>
              <a:rPr lang="zh-TW" altLang="en-US" sz="3600" b="1" dirty="0">
                <a:solidFill>
                  <a:schemeClr val="dk1"/>
                </a:solidFill>
                <a:ea typeface="標楷體" panose="03000509000000000000" pitchFamily="65" charset="-120"/>
                <a:sym typeface="Arial"/>
              </a:rPr>
              <a:t>相對電壓值</a:t>
            </a:r>
            <a:r>
              <a:rPr lang="en-US" altLang="zh-TW" sz="3600" b="1" dirty="0">
                <a:solidFill>
                  <a:schemeClr val="dk1"/>
                </a:solidFill>
                <a:ea typeface="標楷體" panose="03000509000000000000" pitchFamily="65" charset="-120"/>
                <a:sym typeface="Arial"/>
              </a:rPr>
              <a:t>)</a:t>
            </a:r>
          </a:p>
          <a:p>
            <a:pPr marL="72231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zh-TW" altLang="en-US" sz="3200" b="1" dirty="0">
                <a:ea typeface="標楷體" panose="03000509000000000000" pitchFamily="65" charset="-120"/>
                <a:sym typeface="Arial"/>
              </a:rPr>
              <a:t>僅</a:t>
            </a:r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  <a:sym typeface="Arial"/>
              </a:rPr>
              <a:t> </a:t>
            </a:r>
            <a:r>
              <a:rPr lang="en-US" altLang="zh-TW" sz="3200" b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  <a:sym typeface="Arial"/>
              </a:rPr>
              <a:t>A0-A5 </a:t>
            </a:r>
            <a:r>
              <a:rPr lang="zh-TW" altLang="en-US" sz="3200" b="1" dirty="0">
                <a:ea typeface="標楷體" panose="03000509000000000000" pitchFamily="65" charset="-120"/>
                <a:sym typeface="Arial"/>
              </a:rPr>
              <a:t>可使用</a:t>
            </a:r>
            <a:endParaRPr lang="en-US" altLang="zh-TW" sz="3200" b="1" dirty="0">
              <a:ea typeface="標楷體" panose="03000509000000000000" pitchFamily="65" charset="-120"/>
              <a:sym typeface="Arial"/>
            </a:endParaRPr>
          </a:p>
          <a:p>
            <a:pPr marL="72231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en-US" altLang="zh-TW" sz="3200" dirty="0">
                <a:solidFill>
                  <a:srgbClr val="009999"/>
                </a:solidFill>
                <a:ea typeface="標楷體" panose="03000509000000000000" pitchFamily="65" charset="-120"/>
              </a:rPr>
              <a:t>int</a:t>
            </a:r>
            <a:r>
              <a:rPr lang="en-US" altLang="zh-TW" sz="3200" dirty="0">
                <a:ea typeface="標楷體" panose="03000509000000000000" pitchFamily="65" charset="-120"/>
              </a:rPr>
              <a:t> a = </a:t>
            </a:r>
            <a:r>
              <a:rPr lang="en-US" altLang="zh-TW" sz="3200" dirty="0" err="1">
                <a:solidFill>
                  <a:schemeClr val="accent4">
                    <a:lumMod val="50000"/>
                  </a:schemeClr>
                </a:solidFill>
                <a:ea typeface="標楷體" panose="03000509000000000000" pitchFamily="65" charset="-120"/>
              </a:rPr>
              <a:t>analogRead</a:t>
            </a:r>
            <a:r>
              <a:rPr lang="en-US" altLang="zh-TW" sz="3200" dirty="0">
                <a:solidFill>
                  <a:schemeClr val="accent4">
                    <a:lumMod val="50000"/>
                  </a:schemeClr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ea typeface="標楷體" panose="03000509000000000000" pitchFamily="65" charset="-120"/>
              </a:rPr>
              <a:t>(A0);  //</a:t>
            </a:r>
            <a:r>
              <a:rPr lang="zh-TW" altLang="en-US" sz="3200" dirty="0">
                <a:ea typeface="標楷體" panose="03000509000000000000" pitchFamily="65" charset="-120"/>
              </a:rPr>
              <a:t>讀取 </a:t>
            </a:r>
            <a:r>
              <a:rPr lang="en-US" altLang="zh-TW" sz="3200" dirty="0">
                <a:ea typeface="標楷體" panose="03000509000000000000" pitchFamily="65" charset="-120"/>
              </a:rPr>
              <a:t>pin A0 </a:t>
            </a:r>
            <a:r>
              <a:rPr lang="zh-TW" altLang="en-US" sz="3200" dirty="0">
                <a:ea typeface="標楷體" panose="03000509000000000000" pitchFamily="65" charset="-120"/>
              </a:rPr>
              <a:t>的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輸入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(Read)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值</a:t>
            </a:r>
            <a:endParaRPr lang="zh-TW" altLang="en-US" sz="3200" b="1" dirty="0">
              <a:solidFill>
                <a:srgbClr val="0000FF"/>
              </a:solidFill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5" name="Shape 270"/>
          <p:cNvSpPr txBox="1">
            <a:spLocks noGrp="1"/>
          </p:cNvSpPr>
          <p:nvPr>
            <p:ph type="sldNum" idx="12"/>
          </p:nvPr>
        </p:nvSpPr>
        <p:spPr>
          <a:xfrm>
            <a:off x="9320107" y="9040142"/>
            <a:ext cx="3034453" cy="519253"/>
          </a:xfrm>
          <a:prstGeom prst="rect">
            <a:avLst/>
          </a:prstGeom>
        </p:spPr>
        <p:txBody>
          <a:bodyPr spcFirstLastPara="1" vert="horz" wrap="square" lIns="130027" tIns="64996" rIns="130027" bIns="64996" rtlCol="0" anchor="ctr" anchorCtr="0">
            <a:noAutofit/>
          </a:bodyPr>
          <a:lstStyle/>
          <a:p>
            <a:pPr>
              <a:buClr>
                <a:srgbClr val="888888"/>
              </a:buClr>
              <a:buSzPts val="1200"/>
            </a:pPr>
            <a:fld id="{00000000-1234-1234-1234-123412341234}" type="slidenum">
              <a:rPr lang="en-US"/>
              <a:pPr>
                <a:buClr>
                  <a:srgbClr val="888888"/>
                </a:buClr>
                <a:buSzPts val="1200"/>
              </a:pPr>
              <a:t>26</a:t>
            </a:fld>
            <a:endParaRPr/>
          </a:p>
        </p:txBody>
      </p:sp>
      <p:pic>
        <p:nvPicPr>
          <p:cNvPr id="9" name="Shape 265" descr="3752.jpg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0536" y="743018"/>
            <a:ext cx="5774264" cy="3984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圓角矩形 9"/>
          <p:cNvSpPr/>
          <p:nvPr/>
        </p:nvSpPr>
        <p:spPr>
          <a:xfrm>
            <a:off x="9920376" y="743018"/>
            <a:ext cx="3084423" cy="809737"/>
          </a:xfrm>
          <a:prstGeom prst="roundRect">
            <a:avLst/>
          </a:prstGeom>
          <a:noFill/>
          <a:ln w="76200">
            <a:solidFill>
              <a:srgbClr val="C97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9702A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1339342" y="3985404"/>
            <a:ext cx="1665458" cy="757143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Shape 175">
            <a:extLst>
              <a:ext uri="{FF2B5EF4-FFF2-40B4-BE49-F238E27FC236}">
                <a16:creationId xmlns:a16="http://schemas.microsoft.com/office/drawing/2014/main" id="{5926F403-1E64-4FC0-8713-9421917331F0}"/>
              </a:ext>
            </a:extLst>
          </p:cNvPr>
          <p:cNvSpPr txBox="1">
            <a:spLocks/>
          </p:cNvSpPr>
          <p:nvPr/>
        </p:nvSpPr>
        <p:spPr>
          <a:xfrm>
            <a:off x="1259557" y="8048717"/>
            <a:ext cx="10244612" cy="547962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30027" tIns="64996" rIns="130027" bIns="6499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124" indent="0">
              <a:buNone/>
            </a:pPr>
            <a:r>
              <a:rPr lang="zh-TW" altLang="en-US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類比輸入 </a:t>
            </a:r>
            <a:r>
              <a:rPr lang="en-US" altLang="zh-TW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ADC</a:t>
            </a:r>
            <a:r>
              <a:rPr lang="zh-TW" altLang="en-US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的解析度，只有 </a:t>
            </a:r>
            <a:r>
              <a:rPr lang="en-US" altLang="zh-TW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3413" b="1" baseline="30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 = </a:t>
            </a:r>
            <a:r>
              <a:rPr lang="en-US" altLang="zh-TW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0-1023</a:t>
            </a:r>
            <a:r>
              <a:rPr lang="zh-TW" altLang="en-US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F72017-B37C-4196-854A-F7A278A3DEAB}"/>
              </a:ext>
            </a:extLst>
          </p:cNvPr>
          <p:cNvSpPr/>
          <p:nvPr/>
        </p:nvSpPr>
        <p:spPr>
          <a:xfrm>
            <a:off x="0" y="9025580"/>
            <a:ext cx="5961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https://content.arduino.cc/assets/Pinout-UNOrev3_latest.pdf</a:t>
            </a:r>
          </a:p>
        </p:txBody>
      </p:sp>
    </p:spTree>
    <p:extLst>
      <p:ext uri="{BB962C8B-B14F-4D97-AF65-F5344CB8AC3E}">
        <p14:creationId xmlns:p14="http://schemas.microsoft.com/office/powerpoint/2010/main" val="66699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Shape 204"/>
          <p:cNvGrpSpPr/>
          <p:nvPr/>
        </p:nvGrpSpPr>
        <p:grpSpPr>
          <a:xfrm>
            <a:off x="655383" y="4594761"/>
            <a:ext cx="11694032" cy="1799081"/>
            <a:chOff x="3616" y="1630491"/>
            <a:chExt cx="8222366" cy="1264979"/>
          </a:xfrm>
        </p:grpSpPr>
        <p:sp>
          <p:nvSpPr>
            <p:cNvPr id="205" name="Shape 205"/>
            <p:cNvSpPr/>
            <p:nvPr/>
          </p:nvSpPr>
          <p:spPr>
            <a:xfrm>
              <a:off x="3616" y="1630491"/>
              <a:ext cx="3162448" cy="1264979"/>
            </a:xfrm>
            <a:prstGeom prst="homePlate">
              <a:avLst>
                <a:gd name="adj" fmla="val 50000"/>
              </a:avLst>
            </a:prstGeom>
            <a:solidFill>
              <a:srgbClr val="9B613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3616" y="1630491"/>
              <a:ext cx="2846203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1369" tIns="170667" rIns="85333" bIns="1706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6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2533575" y="1630491"/>
              <a:ext cx="3162448" cy="1264979"/>
            </a:xfrm>
            <a:prstGeom prst="chevron">
              <a:avLst>
                <a:gd name="adj" fmla="val 50000"/>
              </a:avLst>
            </a:prstGeom>
            <a:solidFill>
              <a:srgbClr val="F7954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3166065" y="1630491"/>
              <a:ext cx="1897469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00" tIns="170667" rIns="85333" bIns="1706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6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程式</a:t>
              </a:r>
              <a:endParaRPr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063534" y="1630491"/>
              <a:ext cx="3162448" cy="1264979"/>
            </a:xfrm>
            <a:prstGeom prst="chevron">
              <a:avLst>
                <a:gd name="adj" fmla="val 50000"/>
              </a:avLst>
            </a:prstGeom>
            <a:solidFill>
              <a:srgbClr val="9B613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 txBox="1"/>
            <p:nvPr/>
          </p:nvSpPr>
          <p:spPr>
            <a:xfrm>
              <a:off x="5696024" y="1630491"/>
              <a:ext cx="2019176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00" tIns="170667" rIns="85333" bIns="1706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6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0027" tIns="64996" rIns="130027" bIns="64996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altLang="zh-TW" sz="6600" b="1" dirty="0" err="1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開發流程</a:t>
            </a:r>
            <a:endParaRPr sz="625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9320107" y="9040142"/>
            <a:ext cx="3034453" cy="519253"/>
          </a:xfrm>
          <a:prstGeom prst="rect">
            <a:avLst/>
          </a:prstGeom>
        </p:spPr>
        <p:txBody>
          <a:bodyPr spcFirstLastPara="1" vert="horz" wrap="square" lIns="130027" tIns="64996" rIns="130027" bIns="64996" rtlCol="0" anchor="ctr" anchorCtr="0">
            <a:noAutofit/>
          </a:bodyPr>
          <a:lstStyle/>
          <a:p>
            <a:pPr>
              <a:buClr>
                <a:srgbClr val="888888"/>
              </a:buClr>
              <a:buSzPts val="1200"/>
            </a:pPr>
            <a:fld id="{00000000-1234-1234-1234-123412341234}" type="slidenum">
              <a:rPr lang="en-US"/>
              <a:pPr>
                <a:buClr>
                  <a:srgbClr val="888888"/>
                </a:buClr>
                <a:buSzPts val="1200"/>
              </a:pPr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0701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600" b="1" dirty="0" err="1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Code</a:t>
            </a:r>
            <a:endParaRPr lang="zh-TW" altLang="en-US" sz="6600" b="1" dirty="0">
              <a:solidFill>
                <a:srgbClr val="406387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4080" y="2596444"/>
            <a:ext cx="11358880" cy="59047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相同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程式敘述結束符號</a:t>
            </a:r>
            <a:r>
              <a:rPr lang="zh-TW" altLang="en-US" sz="32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;</a:t>
            </a:r>
            <a:r>
              <a:rPr lang="zh-TW" altLang="en-US" sz="32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與 區塊符號</a:t>
            </a:r>
            <a:r>
              <a:rPr lang="zh-TW" altLang="en-US" sz="32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 {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} </a:t>
            </a:r>
            <a:r>
              <a:rPr lang="zh-TW" altLang="en-US" sz="32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endParaRPr lang="en-US" altLang="zh-TW" sz="32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變數、陣列宣告、字元陣列的字串。</a:t>
            </a:r>
            <a:endParaRPr lang="en-US" altLang="zh-TW" sz="32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運算子 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算術、關係、邏輯、位元、複合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與優先順序</a:t>
            </a:r>
            <a:endParaRPr lang="en-US" altLang="zh-TW" sz="32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程式流程控制 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(if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if/else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</a:t>
            </a:r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while…..)</a:t>
            </a:r>
          </a:p>
          <a:p>
            <a:r>
              <a:rPr lang="zh-TW" altLang="en-US" sz="32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料型態 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布林、整數、浮點數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這部分與 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C/C++</a:t>
            </a:r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有點差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不同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輸入輸出函式 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(Function)</a:t>
            </a:r>
            <a:b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</a:br>
            <a:r>
              <a:rPr lang="en-US" altLang="zh-TW" sz="3200" dirty="0" err="1">
                <a:solidFill>
                  <a:srgbClr val="FF0000"/>
                </a:solidFill>
                <a:ea typeface="標楷體" panose="03000509000000000000" pitchFamily="65" charset="-120"/>
              </a:rPr>
              <a:t>digitalWrite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( )</a:t>
            </a:r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3200" dirty="0" err="1">
                <a:solidFill>
                  <a:srgbClr val="FF0000"/>
                </a:solidFill>
                <a:ea typeface="標楷體" panose="03000509000000000000" pitchFamily="65" charset="-120"/>
              </a:rPr>
              <a:t>digitalRead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( )</a:t>
            </a:r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3200" dirty="0" err="1">
                <a:solidFill>
                  <a:srgbClr val="FF0000"/>
                </a:solidFill>
                <a:ea typeface="標楷體" panose="03000509000000000000" pitchFamily="65" charset="-120"/>
              </a:rPr>
              <a:t>analogWrite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( )</a:t>
            </a:r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3200" dirty="0" err="1">
                <a:solidFill>
                  <a:srgbClr val="FF0000"/>
                </a:solidFill>
                <a:ea typeface="標楷體" panose="03000509000000000000" pitchFamily="65" charset="-120"/>
              </a:rPr>
              <a:t>analogRead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( )</a:t>
            </a:r>
          </a:p>
          <a:p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序列埠通訊函式</a:t>
            </a:r>
            <a:b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</a:br>
            <a:r>
              <a:rPr lang="en-US" altLang="zh-TW" sz="3200" dirty="0" err="1">
                <a:solidFill>
                  <a:srgbClr val="FF0000"/>
                </a:solidFill>
                <a:ea typeface="標楷體" panose="03000509000000000000" pitchFamily="65" charset="-120"/>
              </a:rPr>
              <a:t>Serial.begin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( )</a:t>
            </a:r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3200" dirty="0" err="1">
                <a:solidFill>
                  <a:srgbClr val="FF0000"/>
                </a:solidFill>
                <a:ea typeface="標楷體" panose="03000509000000000000" pitchFamily="65" charset="-120"/>
              </a:rPr>
              <a:t>Serial.print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( )</a:t>
            </a:r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int </a:t>
            </a:r>
            <a:r>
              <a:rPr lang="en-US" altLang="zh-TW" sz="3200" dirty="0" err="1">
                <a:solidFill>
                  <a:srgbClr val="FF0000"/>
                </a:solidFill>
                <a:ea typeface="標楷體" panose="03000509000000000000" pitchFamily="65" charset="-120"/>
              </a:rPr>
              <a:t>Serial.available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()</a:t>
            </a:r>
            <a:endParaRPr lang="en-US" altLang="zh-TW" sz="3200" dirty="0"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3200" dirty="0">
              <a:ea typeface="標楷體" panose="03000509000000000000" pitchFamily="65" charset="-120"/>
            </a:endParaRPr>
          </a:p>
          <a:p>
            <a:endParaRPr lang="en-US" altLang="zh-TW" sz="3200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8473453"/>
            <a:ext cx="10473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https://www.cs.pu.edu.tw/~yctsao/mycourses/maker/Bulb20170429/course/Arduino_%E7%A8%8B%E5%BC%8F%E9%96%8B%E7%99%BC%E4%BB%8B%E7%B4%B9.pdf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https://www.arduino.cc/reference/en/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90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Code vs. Python</a:t>
            </a:r>
            <a:endParaRPr lang="zh-TW" altLang="en-US" sz="6600" b="1" dirty="0">
              <a:solidFill>
                <a:srgbClr val="406387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4080" y="2596444"/>
            <a:ext cx="11358880" cy="59047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3200" dirty="0">
              <a:ea typeface="標楷體" panose="03000509000000000000" pitchFamily="65" charset="-120"/>
            </a:endParaRPr>
          </a:p>
          <a:p>
            <a:endParaRPr lang="en-US" altLang="zh-TW" sz="3200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3AE7624-28E9-49F3-A8D9-5BC915B3C9D4}"/>
              </a:ext>
            </a:extLst>
          </p:cNvPr>
          <p:cNvSpPr txBox="1">
            <a:spLocks/>
          </p:cNvSpPr>
          <p:nvPr/>
        </p:nvSpPr>
        <p:spPr>
          <a:xfrm>
            <a:off x="450735" y="2588233"/>
            <a:ext cx="5527040" cy="454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Wingdings" panose="05000000000000000000" pitchFamily="2" charset="2"/>
              <a:buChar char="Ø"/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Wingdings" panose="05000000000000000000" pitchFamily="2" charset="2"/>
              <a:buChar char="ü"/>
              <a:defRPr sz="3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Wingdings" panose="05000000000000000000" pitchFamily="2" charset="2"/>
              <a:buChar char="p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4000" dirty="0">
                <a:solidFill>
                  <a:srgbClr val="0000FF"/>
                </a:solidFill>
              </a:rPr>
              <a:t>Python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TW" sz="36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def Function(</a:t>
            </a:r>
            <a:r>
              <a:rPr kumimoji="1" lang="en-US" altLang="zh-TW" sz="3400" dirty="0" err="1">
                <a:latin typeface="Courier" charset="0"/>
                <a:ea typeface="Courier" charset="0"/>
                <a:cs typeface="Courier" charset="0"/>
              </a:rPr>
              <a:t>arg</a:t>
            </a: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	………</a:t>
            </a:r>
          </a:p>
          <a:p>
            <a:pPr marL="0" indent="0">
              <a:buNone/>
            </a:pP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	………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	return </a:t>
            </a:r>
            <a:r>
              <a:rPr kumimoji="1" lang="en-US" altLang="zh-TW" sz="3400" dirty="0" err="1">
                <a:latin typeface="Courier" charset="0"/>
                <a:ea typeface="Courier" charset="0"/>
                <a:cs typeface="Courier" charset="0"/>
              </a:rPr>
              <a:t>ans</a:t>
            </a:r>
            <a:endParaRPr kumimoji="1" lang="en-US" altLang="zh-TW" sz="3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70E5C9EF-00B8-4D5F-9224-82A7B8F01B1B}"/>
              </a:ext>
            </a:extLst>
          </p:cNvPr>
          <p:cNvSpPr txBox="1">
            <a:spLocks/>
          </p:cNvSpPr>
          <p:nvPr/>
        </p:nvSpPr>
        <p:spPr>
          <a:xfrm>
            <a:off x="6031349" y="2596444"/>
            <a:ext cx="6483927" cy="5152865"/>
          </a:xfrm>
          <a:prstGeom prst="rect">
            <a:avLst/>
          </a:prstGeom>
        </p:spPr>
        <p:txBody>
          <a:bodyPr/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4000" dirty="0">
                <a:solidFill>
                  <a:srgbClr val="0000FF"/>
                </a:solidFill>
              </a:rPr>
              <a:t>C</a:t>
            </a:r>
          </a:p>
          <a:p>
            <a:endParaRPr kumimoji="1" lang="en-US" altLang="zh-TW" sz="34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 Function(type </a:t>
            </a:r>
            <a:r>
              <a:rPr kumimoji="1" lang="en-US" altLang="zh-TW" sz="3400" dirty="0" err="1">
                <a:latin typeface="Courier" charset="0"/>
                <a:ea typeface="Courier" charset="0"/>
                <a:cs typeface="Courier" charset="0"/>
              </a:rPr>
              <a:t>arg</a:t>
            </a: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1" lang="en-US" altLang="zh-TW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    ………</a:t>
            </a:r>
          </a:p>
          <a:p>
            <a:pPr marL="0" indent="0">
              <a:buNone/>
            </a:pP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	………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3400" dirty="0">
                <a:latin typeface="Courier" charset="0"/>
                <a:ea typeface="Courier" charset="0"/>
                <a:cs typeface="Courier" charset="0"/>
              </a:rPr>
              <a:t>	return </a:t>
            </a:r>
            <a:r>
              <a:rPr kumimoji="1" lang="en-US" altLang="zh-TW" sz="3400" dirty="0" err="1">
                <a:latin typeface="Courier" charset="0"/>
                <a:ea typeface="Courier" charset="0"/>
                <a:cs typeface="Courier" charset="0"/>
              </a:rPr>
              <a:t>ans</a:t>
            </a:r>
            <a:r>
              <a:rPr kumimoji="1" lang="en-US" altLang="zh-TW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TW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05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7520" tIns="48747" rIns="97520" bIns="48747" rtlCol="0" anchor="ctr" anchorCtr="0">
            <a:noAutofit/>
          </a:bodyPr>
          <a:lstStyle/>
          <a:p>
            <a:r>
              <a:rPr lang="zh-TW" altLang="en-US" dirty="0">
                <a:solidFill>
                  <a:srgbClr val="406387"/>
                </a:solidFill>
                <a:ea typeface="Noto Sans CJK TC Bold" panose="020B0800000000000000" pitchFamily="34" charset="-120"/>
                <a:sym typeface="Arial"/>
              </a:rPr>
              <a:t>本週學習內容</a:t>
            </a:r>
            <a:endParaRPr sz="6600" kern="1200" dirty="0">
              <a:solidFill>
                <a:srgbClr val="406387"/>
              </a:solidFill>
              <a:latin typeface="Times New Roman" panose="02020603050405020304" pitchFamily="18" charset="0"/>
              <a:ea typeface="Noto Sans CJK TC Bold" panose="020B0800000000000000" pitchFamily="34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F59E58-842C-42C9-A83F-2EBC92276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221"/>
            <a:ext cx="7290486" cy="546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24A86-47DD-4B0B-A45A-B30D90B6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0" t="5744" b="9426"/>
          <a:stretch/>
        </p:blipFill>
        <p:spPr>
          <a:xfrm>
            <a:off x="7467600" y="2018028"/>
            <a:ext cx="5537200" cy="387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2AE48-B0CD-4D4F-A359-80FD641A55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6149" r="1741" b="15094"/>
          <a:stretch/>
        </p:blipFill>
        <p:spPr>
          <a:xfrm>
            <a:off x="7467600" y="6050329"/>
            <a:ext cx="5537200" cy="3098434"/>
          </a:xfrm>
          <a:prstGeom prst="rect">
            <a:avLst/>
          </a:prstGeom>
        </p:spPr>
      </p:pic>
      <p:sp>
        <p:nvSpPr>
          <p:cNvPr id="7" name="矩形 4">
            <a:extLst>
              <a:ext uri="{FF2B5EF4-FFF2-40B4-BE49-F238E27FC236}">
                <a16:creationId xmlns:a16="http://schemas.microsoft.com/office/drawing/2014/main" id="{90543838-C7D4-4B46-B549-C51B4F83A57E}"/>
              </a:ext>
            </a:extLst>
          </p:cNvPr>
          <p:cNvSpPr/>
          <p:nvPr/>
        </p:nvSpPr>
        <p:spPr>
          <a:xfrm>
            <a:off x="1559867" y="3295933"/>
            <a:ext cx="3061252" cy="1643269"/>
          </a:xfrm>
          <a:prstGeom prst="rect">
            <a:avLst/>
          </a:prstGeom>
          <a:noFill/>
          <a:ln w="76200" cap="flat">
            <a:solidFill>
              <a:srgbClr val="FFFF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9" name="直線單箭頭接點 18">
            <a:extLst>
              <a:ext uri="{FF2B5EF4-FFF2-40B4-BE49-F238E27FC236}">
                <a16:creationId xmlns:a16="http://schemas.microsoft.com/office/drawing/2014/main" id="{60AFCE32-BFAC-4AA1-A069-34C2946AF3C6}"/>
              </a:ext>
            </a:extLst>
          </p:cNvPr>
          <p:cNvCxnSpPr>
            <a:cxnSpLocks/>
          </p:cNvCxnSpPr>
          <p:nvPr/>
        </p:nvCxnSpPr>
        <p:spPr>
          <a:xfrm flipH="1">
            <a:off x="1031869" y="4939202"/>
            <a:ext cx="528000" cy="1832296"/>
          </a:xfrm>
          <a:prstGeom prst="straightConnector1">
            <a:avLst/>
          </a:prstGeom>
          <a:noFill/>
          <a:ln w="76200" cap="flat">
            <a:solidFill>
              <a:srgbClr val="FFFF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文字方塊 19">
            <a:extLst>
              <a:ext uri="{FF2B5EF4-FFF2-40B4-BE49-F238E27FC236}">
                <a16:creationId xmlns:a16="http://schemas.microsoft.com/office/drawing/2014/main" id="{05658E00-77D9-433C-B64C-05B932940AE2}"/>
              </a:ext>
            </a:extLst>
          </p:cNvPr>
          <p:cNvSpPr txBox="1"/>
          <p:nvPr/>
        </p:nvSpPr>
        <p:spPr>
          <a:xfrm>
            <a:off x="116847" y="6771498"/>
            <a:ext cx="50999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 Arduino</a:t>
            </a: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及微處理器</a:t>
            </a:r>
            <a:r>
              <a:rPr lang="zh-TW" altLang="en-US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簡介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7706C4-9FD7-4050-8DD7-F19B6544A955}"/>
              </a:ext>
            </a:extLst>
          </p:cNvPr>
          <p:cNvSpPr/>
          <p:nvPr/>
        </p:nvSpPr>
        <p:spPr>
          <a:xfrm>
            <a:off x="11758246" y="2999291"/>
            <a:ext cx="750277" cy="2252647"/>
          </a:xfrm>
          <a:prstGeom prst="round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9A6985-DDEA-4676-BBAC-89379B647549}"/>
              </a:ext>
            </a:extLst>
          </p:cNvPr>
          <p:cNvSpPr/>
          <p:nvPr/>
        </p:nvSpPr>
        <p:spPr>
          <a:xfrm>
            <a:off x="12082431" y="6888700"/>
            <a:ext cx="621383" cy="1825809"/>
          </a:xfrm>
          <a:prstGeom prst="round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9">
            <a:extLst>
              <a:ext uri="{FF2B5EF4-FFF2-40B4-BE49-F238E27FC236}">
                <a16:creationId xmlns:a16="http://schemas.microsoft.com/office/drawing/2014/main" id="{ABA28704-7AA2-4C3D-BA4C-49E53F30ECC9}"/>
              </a:ext>
            </a:extLst>
          </p:cNvPr>
          <p:cNvSpPr txBox="1"/>
          <p:nvPr/>
        </p:nvSpPr>
        <p:spPr>
          <a:xfrm>
            <a:off x="9531155" y="6307484"/>
            <a:ext cx="294035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lang="en-US" altLang="zh-TW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zh-TW" altLang="en-US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紅外線偵測</a:t>
            </a:r>
            <a:br>
              <a:rPr lang="en-US" altLang="zh-TW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TW" altLang="en-US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TW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zh-TW" altLang="en-US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顏色偵測</a:t>
            </a:r>
            <a:r>
              <a:rPr lang="en-US" altLang="zh-TW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</p:txBody>
      </p:sp>
      <p:cxnSp>
        <p:nvCxnSpPr>
          <p:cNvPr id="14" name="直線單箭頭接點 18">
            <a:extLst>
              <a:ext uri="{FF2B5EF4-FFF2-40B4-BE49-F238E27FC236}">
                <a16:creationId xmlns:a16="http://schemas.microsoft.com/office/drawing/2014/main" id="{C07A7505-C740-4D67-9CFD-8FBF434C5735}"/>
              </a:ext>
            </a:extLst>
          </p:cNvPr>
          <p:cNvCxnSpPr>
            <a:cxnSpLocks/>
          </p:cNvCxnSpPr>
          <p:nvPr/>
        </p:nvCxnSpPr>
        <p:spPr>
          <a:xfrm flipH="1">
            <a:off x="11896951" y="5357053"/>
            <a:ext cx="213770" cy="1045431"/>
          </a:xfrm>
          <a:prstGeom prst="straightConnector1">
            <a:avLst/>
          </a:prstGeom>
          <a:noFill/>
          <a:ln w="76200" cap="flat">
            <a:solidFill>
              <a:srgbClr val="FFFF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線單箭頭接點 18">
            <a:extLst>
              <a:ext uri="{FF2B5EF4-FFF2-40B4-BE49-F238E27FC236}">
                <a16:creationId xmlns:a16="http://schemas.microsoft.com/office/drawing/2014/main" id="{418C1F92-215E-4BB8-8A31-DDD3AF14BADD}"/>
              </a:ext>
            </a:extLst>
          </p:cNvPr>
          <p:cNvCxnSpPr>
            <a:cxnSpLocks/>
          </p:cNvCxnSpPr>
          <p:nvPr/>
        </p:nvCxnSpPr>
        <p:spPr>
          <a:xfrm flipH="1" flipV="1">
            <a:off x="11683183" y="7394961"/>
            <a:ext cx="427537" cy="631606"/>
          </a:xfrm>
          <a:prstGeom prst="straightConnector1">
            <a:avLst/>
          </a:prstGeom>
          <a:noFill/>
          <a:ln w="76200" cap="flat">
            <a:solidFill>
              <a:srgbClr val="FFFF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文字方塊 19">
            <a:extLst>
              <a:ext uri="{FF2B5EF4-FFF2-40B4-BE49-F238E27FC236}">
                <a16:creationId xmlns:a16="http://schemas.microsoft.com/office/drawing/2014/main" id="{5BAAB638-55CD-4BED-AD5A-2A55DB9D5B8C}"/>
              </a:ext>
            </a:extLst>
          </p:cNvPr>
          <p:cNvSpPr txBox="1"/>
          <p:nvPr/>
        </p:nvSpPr>
        <p:spPr>
          <a:xfrm>
            <a:off x="3318094" y="7696550"/>
            <a:ext cx="35426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lang="en-US" altLang="zh-TW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lang="zh-TW" altLang="en-US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射頻辨識 </a:t>
            </a:r>
            <a:r>
              <a:rPr lang="en-US" altLang="zh-TW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(RFID)</a:t>
            </a:r>
            <a:endParaRPr lang="zh-TW" altLang="en-US" sz="32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7D2BA3-B29D-4E1B-A1A4-A55835407D49}"/>
              </a:ext>
            </a:extLst>
          </p:cNvPr>
          <p:cNvSpPr/>
          <p:nvPr/>
        </p:nvSpPr>
        <p:spPr>
          <a:xfrm>
            <a:off x="8160858" y="7355557"/>
            <a:ext cx="2180493" cy="1184030"/>
          </a:xfrm>
          <a:prstGeom prst="round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8">
            <a:extLst>
              <a:ext uri="{FF2B5EF4-FFF2-40B4-BE49-F238E27FC236}">
                <a16:creationId xmlns:a16="http://schemas.microsoft.com/office/drawing/2014/main" id="{4A989756-07E4-4AB1-811B-20884F44A6EA}"/>
              </a:ext>
            </a:extLst>
          </p:cNvPr>
          <p:cNvCxnSpPr>
            <a:cxnSpLocks/>
          </p:cNvCxnSpPr>
          <p:nvPr/>
        </p:nvCxnSpPr>
        <p:spPr>
          <a:xfrm flipH="1" flipV="1">
            <a:off x="6774341" y="7994067"/>
            <a:ext cx="1386517" cy="32500"/>
          </a:xfrm>
          <a:prstGeom prst="straightConnector1">
            <a:avLst/>
          </a:prstGeom>
          <a:noFill/>
          <a:ln w="76200" cap="flat">
            <a:solidFill>
              <a:srgbClr val="FFFF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3423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Shape 250"/>
          <p:cNvGrpSpPr/>
          <p:nvPr/>
        </p:nvGrpSpPr>
        <p:grpSpPr>
          <a:xfrm>
            <a:off x="655383" y="4594761"/>
            <a:ext cx="11694032" cy="1799081"/>
            <a:chOff x="3616" y="1630491"/>
            <a:chExt cx="8222366" cy="1264979"/>
          </a:xfrm>
        </p:grpSpPr>
        <p:sp>
          <p:nvSpPr>
            <p:cNvPr id="251" name="Shape 251"/>
            <p:cNvSpPr/>
            <p:nvPr/>
          </p:nvSpPr>
          <p:spPr>
            <a:xfrm>
              <a:off x="3616" y="1630491"/>
              <a:ext cx="3162448" cy="1264979"/>
            </a:xfrm>
            <a:prstGeom prst="homePlate">
              <a:avLst>
                <a:gd name="adj" fmla="val 50000"/>
              </a:avLst>
            </a:prstGeom>
            <a:solidFill>
              <a:srgbClr val="9B613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 txBox="1"/>
            <p:nvPr/>
          </p:nvSpPr>
          <p:spPr>
            <a:xfrm>
              <a:off x="3616" y="1630491"/>
              <a:ext cx="2846203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1369" tIns="170667" rIns="85333" bIns="1706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6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533575" y="1630491"/>
              <a:ext cx="3162448" cy="1264979"/>
            </a:xfrm>
            <a:prstGeom prst="chevron">
              <a:avLst>
                <a:gd name="adj" fmla="val 50000"/>
              </a:avLst>
            </a:prstGeom>
            <a:solidFill>
              <a:srgbClr val="9B613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3166065" y="1630491"/>
              <a:ext cx="1897469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00" tIns="170667" rIns="85333" bIns="1706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6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程式</a:t>
              </a:r>
              <a:endParaRPr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5063534" y="1630491"/>
              <a:ext cx="3162448" cy="1264979"/>
            </a:xfrm>
            <a:prstGeom prst="chevron">
              <a:avLst>
                <a:gd name="adj" fmla="val 50000"/>
              </a:avLst>
            </a:prstGeom>
            <a:solidFill>
              <a:srgbClr val="F7954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130027" tIns="130027" rIns="130027" bIns="130027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696024" y="1630491"/>
              <a:ext cx="2019176" cy="1264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6000" tIns="170667" rIns="85333" bIns="1706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lt1"/>
                </a:buClr>
                <a:buSzPts val="4500"/>
              </a:pPr>
              <a:r>
                <a:rPr lang="en-US" sz="6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0027" tIns="64996" rIns="130027" bIns="64996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altLang="zh-TW" sz="6600" b="1" dirty="0" err="1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開發流程</a:t>
            </a:r>
            <a:endParaRPr sz="625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9320107" y="9040142"/>
            <a:ext cx="3034453" cy="519253"/>
          </a:xfrm>
          <a:prstGeom prst="rect">
            <a:avLst/>
          </a:prstGeom>
        </p:spPr>
        <p:txBody>
          <a:bodyPr spcFirstLastPara="1" vert="horz" wrap="square" lIns="130027" tIns="64996" rIns="130027" bIns="64996" rtlCol="0" anchor="ctr" anchorCtr="0">
            <a:noAutofit/>
          </a:bodyPr>
          <a:lstStyle/>
          <a:p>
            <a:pPr>
              <a:buClr>
                <a:srgbClr val="888888"/>
              </a:buClr>
              <a:buSzPts val="1200"/>
            </a:pPr>
            <a:fld id="{00000000-1234-1234-1234-123412341234}" type="slidenum">
              <a:rPr lang="en-US"/>
              <a:pPr>
                <a:buClr>
                  <a:srgbClr val="888888"/>
                </a:buClr>
                <a:buSzPts val="1200"/>
              </a:pPr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28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406387"/>
                </a:solidFill>
                <a:ea typeface="Arial"/>
                <a:sym typeface="Arial"/>
              </a:rPr>
              <a:t>Arduino</a:t>
            </a:r>
            <a:r>
              <a:rPr lang="en-US" altLang="zh-TW" dirty="0">
                <a:solidFill>
                  <a:srgbClr val="406387"/>
                </a:solidFill>
                <a:ea typeface="Arial"/>
                <a:sym typeface="Arial"/>
              </a:rPr>
              <a:t>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4079" y="2596444"/>
            <a:ext cx="11546573" cy="59047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960"/>
              <a:buNone/>
            </a:pPr>
            <a:r>
              <a:rPr lang="en-US" altLang="zh-TW" sz="3600" b="1" dirty="0">
                <a:solidFill>
                  <a:srgbClr val="0000FF"/>
                </a:solidFill>
                <a:ea typeface="標楷體" panose="03000509000000000000" pitchFamily="65" charset="-120"/>
                <a:sym typeface="Arial"/>
              </a:rPr>
              <a:t>Output : </a:t>
            </a:r>
            <a:r>
              <a:rPr lang="zh-TW" altLang="en-US" sz="3600" b="1" dirty="0">
                <a:solidFill>
                  <a:srgbClr val="0000FF"/>
                </a:solidFill>
                <a:ea typeface="標楷體" panose="03000509000000000000" pitchFamily="65" charset="-120"/>
                <a:sym typeface="Arial"/>
              </a:rPr>
              <a:t>馬達、</a:t>
            </a:r>
            <a:r>
              <a:rPr lang="en-US" altLang="zh-TW" sz="3600" b="1" dirty="0">
                <a:solidFill>
                  <a:srgbClr val="0000FF"/>
                </a:solidFill>
                <a:ea typeface="標楷體" panose="03000509000000000000" pitchFamily="65" charset="-120"/>
                <a:sym typeface="Arial"/>
              </a:rPr>
              <a:t>LED …</a:t>
            </a:r>
          </a:p>
          <a:p>
            <a:pPr marL="487672" indent="-487672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altLang="zh-TW" sz="3600" b="1" dirty="0" err="1">
                <a:solidFill>
                  <a:srgbClr val="BF6427"/>
                </a:solidFill>
                <a:ea typeface="標楷體" panose="03000509000000000000" pitchFamily="65" charset="-120"/>
                <a:sym typeface="Arial"/>
              </a:rPr>
              <a:t>數位</a:t>
            </a:r>
            <a:r>
              <a:rPr lang="zh-TW" altLang="en-US" sz="3600" b="1" dirty="0">
                <a:solidFill>
                  <a:srgbClr val="BF6427"/>
                </a:solidFill>
                <a:ea typeface="標楷體" panose="03000509000000000000" pitchFamily="65" charset="-120"/>
                <a:sym typeface="Arial"/>
              </a:rPr>
              <a:t>輸出</a:t>
            </a:r>
            <a:r>
              <a:rPr lang="en-US" altLang="zh-TW" sz="3600" b="1" dirty="0">
                <a:solidFill>
                  <a:srgbClr val="BF6427"/>
                </a:solidFill>
                <a:ea typeface="標楷體" panose="03000509000000000000" pitchFamily="65" charset="-120"/>
                <a:sym typeface="Arial"/>
              </a:rPr>
              <a:t> </a:t>
            </a:r>
            <a:r>
              <a:rPr lang="en-US" altLang="zh-TW" sz="3600" b="1" dirty="0">
                <a:solidFill>
                  <a:schemeClr val="dk1"/>
                </a:solidFill>
                <a:ea typeface="標楷體" panose="03000509000000000000" pitchFamily="65" charset="-120"/>
                <a:sym typeface="Arial"/>
              </a:rPr>
              <a:t>(HIGH/LOW)</a:t>
            </a:r>
          </a:p>
          <a:p>
            <a:pPr marL="36036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en-US" altLang="zh-TW" sz="3200" b="1" dirty="0">
                <a:solidFill>
                  <a:srgbClr val="BF6427"/>
                </a:solidFill>
                <a:ea typeface="標楷體" panose="03000509000000000000" pitchFamily="65" charset="-120"/>
                <a:sym typeface="Arial"/>
              </a:rPr>
              <a:t>    0-13, A0-A5 </a:t>
            </a:r>
            <a:r>
              <a:rPr lang="en-US" altLang="zh-TW" sz="3200" b="1" dirty="0" err="1">
                <a:solidFill>
                  <a:srgbClr val="BF6427"/>
                </a:solidFill>
                <a:ea typeface="標楷體" panose="03000509000000000000" pitchFamily="65" charset="-120"/>
                <a:sym typeface="Arial"/>
              </a:rPr>
              <a:t>可使用</a:t>
            </a:r>
            <a:endParaRPr lang="en-US" altLang="zh-TW" sz="3200" b="1" dirty="0">
              <a:solidFill>
                <a:srgbClr val="BF6427"/>
              </a:solidFill>
              <a:ea typeface="標楷體" panose="03000509000000000000" pitchFamily="65" charset="-120"/>
              <a:sym typeface="Arial"/>
            </a:endParaRPr>
          </a:p>
          <a:p>
            <a:pPr marL="36036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zh-TW" altLang="en-US" sz="3200" dirty="0">
                <a:solidFill>
                  <a:schemeClr val="accent6">
                    <a:lumMod val="50000"/>
                  </a:schemeClr>
                </a:solidFill>
                <a:ea typeface="標楷體" panose="03000509000000000000" pitchFamily="65" charset="-120"/>
              </a:rPr>
              <a:t>   </a:t>
            </a:r>
            <a:r>
              <a:rPr lang="zh-TW" altLang="en-US" sz="3200" dirty="0">
                <a:solidFill>
                  <a:schemeClr val="accent4">
                    <a:lumMod val="75000"/>
                  </a:schemeClr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3200" dirty="0" err="1">
                <a:solidFill>
                  <a:schemeClr val="accent4">
                    <a:lumMod val="75000"/>
                  </a:schemeClr>
                </a:solidFill>
                <a:ea typeface="標楷體" panose="03000509000000000000" pitchFamily="65" charset="-120"/>
              </a:rPr>
              <a:t>digitalWrite</a:t>
            </a:r>
            <a:r>
              <a:rPr lang="en-US" altLang="zh-TW" sz="3200" dirty="0">
                <a:solidFill>
                  <a:schemeClr val="accent4">
                    <a:lumMod val="75000"/>
                  </a:schemeClr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ea typeface="標楷體" panose="03000509000000000000" pitchFamily="65" charset="-120"/>
              </a:rPr>
              <a:t>(3, </a:t>
            </a:r>
            <a:r>
              <a:rPr lang="en-US" altLang="zh-TW" sz="3200" dirty="0">
                <a:solidFill>
                  <a:srgbClr val="009999"/>
                </a:solidFill>
                <a:ea typeface="標楷體" panose="03000509000000000000" pitchFamily="65" charset="-120"/>
              </a:rPr>
              <a:t>HIGH</a:t>
            </a:r>
            <a:r>
              <a:rPr lang="en-US" altLang="zh-TW" sz="3200" dirty="0">
                <a:ea typeface="標楷體" panose="03000509000000000000" pitchFamily="65" charset="-120"/>
              </a:rPr>
              <a:t>);  </a:t>
            </a:r>
          </a:p>
          <a:p>
            <a:pPr marL="36036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zh-TW" altLang="en-US" sz="3200" dirty="0">
                <a:ea typeface="標楷體" panose="03000509000000000000" pitchFamily="65" charset="-120"/>
              </a:rPr>
              <a:t>    </a:t>
            </a:r>
            <a:r>
              <a:rPr lang="en-US" altLang="zh-TW" sz="3200" dirty="0">
                <a:ea typeface="標楷體" panose="03000509000000000000" pitchFamily="65" charset="-120"/>
              </a:rPr>
              <a:t>//pin 3 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輸出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(Write)</a:t>
            </a:r>
            <a:r>
              <a:rPr lang="zh-TW" altLang="en-US" sz="3200" dirty="0">
                <a:ea typeface="標楷體" panose="03000509000000000000" pitchFamily="65" charset="-120"/>
              </a:rPr>
              <a:t>高電壓 </a:t>
            </a:r>
            <a:r>
              <a:rPr lang="en-US" altLang="zh-TW" sz="3200" dirty="0">
                <a:ea typeface="標楷體" panose="03000509000000000000" pitchFamily="65" charset="-120"/>
              </a:rPr>
              <a:t>(3.3V)</a:t>
            </a:r>
          </a:p>
          <a:p>
            <a:pPr marL="487672" indent="-487672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altLang="zh-TW" sz="3600" b="1" dirty="0" err="1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  <a:sym typeface="Arial"/>
              </a:rPr>
              <a:t>類比</a:t>
            </a:r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ea typeface="標楷體" panose="03000509000000000000" pitchFamily="65" charset="-120"/>
                <a:sym typeface="Arial"/>
              </a:rPr>
              <a:t>輸出</a:t>
            </a:r>
            <a:r>
              <a:rPr lang="en-US" altLang="zh-TW" sz="3600" b="1" dirty="0">
                <a:solidFill>
                  <a:schemeClr val="dk1"/>
                </a:solidFill>
                <a:ea typeface="標楷體" panose="03000509000000000000" pitchFamily="65" charset="-120"/>
                <a:sym typeface="Arial"/>
              </a:rPr>
              <a:t>：PWM</a:t>
            </a:r>
            <a:r>
              <a:rPr lang="zh-TW" altLang="en-US" sz="3600" b="1" dirty="0">
                <a:solidFill>
                  <a:schemeClr val="dk1"/>
                </a:solidFill>
                <a:ea typeface="標楷體" panose="03000509000000000000" pitchFamily="65" charset="-120"/>
                <a:sym typeface="Arial"/>
              </a:rPr>
              <a:t> </a:t>
            </a:r>
            <a:r>
              <a:rPr lang="en-US" altLang="zh-TW" sz="3600" b="1" dirty="0">
                <a:solidFill>
                  <a:schemeClr val="dk1"/>
                </a:solidFill>
                <a:ea typeface="標楷體" panose="03000509000000000000" pitchFamily="65" charset="-120"/>
                <a:sym typeface="Arial"/>
              </a:rPr>
              <a:t>(</a:t>
            </a:r>
            <a:r>
              <a:rPr lang="en-US" altLang="zh-TW" sz="3600" b="1" dirty="0">
                <a:ea typeface="標楷體" panose="03000509000000000000" pitchFamily="65" charset="-120"/>
              </a:rPr>
              <a:t>Pulse-width modulation)</a:t>
            </a:r>
            <a:endParaRPr lang="en-US" altLang="zh-TW" sz="3600" b="1" dirty="0">
              <a:solidFill>
                <a:schemeClr val="dk1"/>
              </a:solidFill>
              <a:ea typeface="標楷體" panose="03000509000000000000" pitchFamily="65" charset="-120"/>
              <a:sym typeface="Arial"/>
            </a:endParaRPr>
          </a:p>
          <a:p>
            <a:pPr marL="36036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zh-TW" altLang="en-US" sz="3200" b="1" dirty="0">
                <a:solidFill>
                  <a:schemeClr val="dk1"/>
                </a:solidFill>
                <a:ea typeface="標楷體" panose="03000509000000000000" pitchFamily="65" charset="-120"/>
                <a:sym typeface="Arial"/>
              </a:rPr>
              <a:t>    </a:t>
            </a:r>
            <a:r>
              <a:rPr lang="en-US" altLang="zh-TW" sz="3200" b="1" dirty="0" err="1">
                <a:ea typeface="標楷體" panose="03000509000000000000" pitchFamily="65" charset="-120"/>
                <a:sym typeface="Arial"/>
              </a:rPr>
              <a:t>僅有標示</a:t>
            </a:r>
            <a:r>
              <a:rPr lang="en-US" altLang="zh-TW" sz="3200" b="1" dirty="0">
                <a:ea typeface="標楷體" panose="03000509000000000000" pitchFamily="65" charset="-120"/>
                <a:sym typeface="Arial"/>
              </a:rPr>
              <a:t> ~ </a:t>
            </a:r>
            <a:r>
              <a:rPr lang="en-US" altLang="zh-TW" sz="3200" b="1" dirty="0" err="1">
                <a:ea typeface="標楷體" panose="03000509000000000000" pitchFamily="65" charset="-120"/>
                <a:sym typeface="Arial"/>
              </a:rPr>
              <a:t>的腳位</a:t>
            </a:r>
            <a:r>
              <a:rPr lang="en-US" altLang="zh-TW" sz="3200" b="1" dirty="0">
                <a:ea typeface="標楷體" panose="03000509000000000000" pitchFamily="65" charset="-120"/>
                <a:sym typeface="Arial"/>
              </a:rPr>
              <a:t> (3, 5, 6, 9, 10, 11)</a:t>
            </a:r>
            <a:r>
              <a:rPr lang="zh-TW" altLang="en-US" sz="3200" b="1" dirty="0">
                <a:ea typeface="標楷體" panose="03000509000000000000" pitchFamily="65" charset="-120"/>
                <a:sym typeface="Arial"/>
              </a:rPr>
              <a:t> </a:t>
            </a:r>
            <a:r>
              <a:rPr lang="en-US" altLang="zh-TW" sz="3200" b="1" dirty="0" err="1">
                <a:ea typeface="標楷體" panose="03000509000000000000" pitchFamily="65" charset="-120"/>
                <a:sym typeface="Arial"/>
              </a:rPr>
              <a:t>可使用</a:t>
            </a:r>
            <a:endParaRPr lang="en-US" altLang="zh-TW" sz="3200" b="1" dirty="0">
              <a:ea typeface="標楷體" panose="03000509000000000000" pitchFamily="65" charset="-120"/>
              <a:sym typeface="Arial"/>
            </a:endParaRPr>
          </a:p>
          <a:p>
            <a:pPr marL="360363" indent="0">
              <a:lnSpc>
                <a:spcPct val="100000"/>
              </a:lnSpc>
              <a:spcBef>
                <a:spcPts val="842"/>
              </a:spcBef>
              <a:buClr>
                <a:schemeClr val="dk1"/>
              </a:buClr>
              <a:buSzPts val="2960"/>
              <a:buNone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ea typeface="標楷體" panose="03000509000000000000" pitchFamily="65" charset="-120"/>
                <a:sym typeface="Arial"/>
              </a:rPr>
              <a:t>    </a:t>
            </a:r>
            <a:r>
              <a:rPr lang="en-US" altLang="zh-TW" sz="3200" dirty="0" err="1">
                <a:solidFill>
                  <a:schemeClr val="accent4">
                    <a:lumMod val="75000"/>
                  </a:schemeClr>
                </a:solidFill>
                <a:ea typeface="標楷體" panose="03000509000000000000" pitchFamily="65" charset="-120"/>
              </a:rPr>
              <a:t>analogWrite</a:t>
            </a:r>
            <a:r>
              <a:rPr lang="en-US" altLang="zh-TW" sz="3200" dirty="0">
                <a:ea typeface="標楷體" panose="03000509000000000000" pitchFamily="65" charset="-120"/>
              </a:rPr>
              <a:t> (3, 191);  </a:t>
            </a:r>
            <a:br>
              <a:rPr lang="en-US" altLang="zh-TW" sz="3200" dirty="0">
                <a:ea typeface="標楷體" panose="03000509000000000000" pitchFamily="65" charset="-120"/>
              </a:rPr>
            </a:br>
            <a:r>
              <a:rPr lang="en-US" altLang="zh-TW" sz="3200" dirty="0">
                <a:ea typeface="標楷體" panose="03000509000000000000" pitchFamily="65" charset="-120"/>
              </a:rPr>
              <a:t>    // pin 3 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輸出</a:t>
            </a:r>
            <a:r>
              <a:rPr lang="en-US" altLang="zh-TW" sz="3200" dirty="0">
                <a:solidFill>
                  <a:srgbClr val="0000FF"/>
                </a:solidFill>
                <a:ea typeface="標楷體" panose="03000509000000000000" pitchFamily="65" charset="-120"/>
              </a:rPr>
              <a:t>(Write)</a:t>
            </a:r>
            <a:r>
              <a:rPr lang="zh-TW" altLang="en-US" sz="3200" dirty="0">
                <a:solidFill>
                  <a:srgbClr val="0000FF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ea typeface="標楷體" panose="03000509000000000000" pitchFamily="65" charset="-120"/>
              </a:rPr>
              <a:t>75% </a:t>
            </a:r>
            <a:r>
              <a:rPr lang="zh-TW" altLang="en-US" sz="3200" dirty="0">
                <a:ea typeface="標楷體" panose="03000509000000000000" pitchFamily="65" charset="-120"/>
              </a:rPr>
              <a:t>位準</a:t>
            </a:r>
            <a:r>
              <a:rPr lang="en-US" altLang="zh-TW" sz="3200" dirty="0">
                <a:ea typeface="標楷體" panose="03000509000000000000" pitchFamily="65" charset="-120"/>
              </a:rPr>
              <a:t>  (192/256 = 0.75)</a:t>
            </a:r>
          </a:p>
          <a:p>
            <a:endParaRPr lang="zh-TW" altLang="en-US" dirty="0"/>
          </a:p>
        </p:txBody>
      </p:sp>
      <p:pic>
        <p:nvPicPr>
          <p:cNvPr id="4" name="Shape 265" descr="3752.jpg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0536" y="743018"/>
            <a:ext cx="5774264" cy="39842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圓角矩形 4"/>
          <p:cNvSpPr/>
          <p:nvPr/>
        </p:nvSpPr>
        <p:spPr>
          <a:xfrm>
            <a:off x="9920376" y="743018"/>
            <a:ext cx="3084423" cy="809737"/>
          </a:xfrm>
          <a:prstGeom prst="roundRect">
            <a:avLst/>
          </a:prstGeom>
          <a:noFill/>
          <a:ln w="76200">
            <a:solidFill>
              <a:srgbClr val="C97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9702A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1339342" y="3985404"/>
            <a:ext cx="1665458" cy="757143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Shape 175"/>
          <p:cNvSpPr txBox="1">
            <a:spLocks/>
          </p:cNvSpPr>
          <p:nvPr/>
        </p:nvSpPr>
        <p:spPr>
          <a:xfrm>
            <a:off x="1217975" y="8243355"/>
            <a:ext cx="10244612" cy="547962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30027" tIns="64996" rIns="130027" bIns="6499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124" indent="0">
              <a:buNone/>
            </a:pPr>
            <a:r>
              <a:rPr lang="zh-TW" altLang="en-US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PWM</a:t>
            </a:r>
            <a:r>
              <a:rPr lang="zh-TW" altLang="en-US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 </a:t>
            </a:r>
            <a:r>
              <a:rPr lang="en-US" altLang="zh-TW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DAC</a:t>
            </a:r>
            <a:r>
              <a:rPr lang="zh-TW" altLang="en-US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的輸出解析度，只有 </a:t>
            </a:r>
            <a:r>
              <a:rPr lang="en-US" altLang="zh-TW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3413" b="1" baseline="30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 = </a:t>
            </a:r>
            <a:r>
              <a:rPr lang="en-US" altLang="zh-TW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0-255</a:t>
            </a:r>
            <a:r>
              <a:rPr lang="zh-TW" altLang="en-US" sz="3413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8755221"/>
            <a:ext cx="5961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https://content.arduino.cc/assets/Pinout-UNOrev3_latest.pdf</a:t>
            </a:r>
          </a:p>
          <a:p>
            <a:r>
              <a:rPr lang="zh-TW" altLang="en-US" dirty="0">
                <a:hlinkClick r:id="rId4"/>
              </a:rPr>
              <a:t>https://en.wikipedia.org/wiki/Pulse-width_modulation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0151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CF0C-B6EB-424D-8176-EEACFCD4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06387"/>
                </a:solidFill>
                <a:latin typeface="+mj-ea"/>
                <a:sym typeface="Arial"/>
              </a:rPr>
              <a:t>參考書籍</a:t>
            </a:r>
            <a:endParaRPr lang="zh-TW" altLang="en-US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84D1-0463-44C2-AE92-4A22B754C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5843604" cy="2577135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Exploring Arduino: </a:t>
            </a:r>
            <a:br>
              <a:rPr lang="en-US" altLang="zh-TW" dirty="0"/>
            </a:br>
            <a:r>
              <a:rPr lang="en-US" altLang="zh-TW" dirty="0"/>
              <a:t>Tools and Techniques for Engineering Wizardry, </a:t>
            </a:r>
            <a:r>
              <a:rPr lang="en-US" altLang="zh-TW" dirty="0">
                <a:solidFill>
                  <a:srgbClr val="FF0000"/>
                </a:solidFill>
              </a:rPr>
              <a:t>2nd Edition, 2019.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FDF1D-9A0D-41CA-BEE3-DA481E5572F7}"/>
              </a:ext>
            </a:extLst>
          </p:cNvPr>
          <p:cNvSpPr/>
          <p:nvPr/>
        </p:nvSpPr>
        <p:spPr>
          <a:xfrm>
            <a:off x="0" y="8753230"/>
            <a:ext cx="5443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https://www.exploringarduino.com/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https://www.tenlong.com.tw/products/9781119405375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6E245-EFF6-403A-9F70-52E0A03085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66" y="1578909"/>
            <a:ext cx="6033470" cy="73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t 1…"/>
          <p:cNvSpPr txBox="1">
            <a:spLocks/>
          </p:cNvSpPr>
          <p:nvPr/>
        </p:nvSpPr>
        <p:spPr>
          <a:xfrm>
            <a:off x="1049866" y="5575101"/>
            <a:ext cx="10355196" cy="2984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 sz="9000">
                <a:solidFill>
                  <a:srgbClr val="C9702A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lang="en-US" sz="9000" dirty="0">
                <a:solidFill>
                  <a:srgbClr val="C9702A"/>
                </a:solidFill>
                <a:latin typeface="Continuum Medium" panose="00000400000000000000" charset="0"/>
                <a:ea typeface="蘋果儷中黑"/>
                <a:cs typeface="蘋果儷中黑"/>
                <a:sym typeface="蘋果儷中黑"/>
              </a:rPr>
              <a:t>Part </a:t>
            </a:r>
            <a:r>
              <a:rPr lang="en-US" altLang="zh-TW" sz="9000" dirty="0">
                <a:solidFill>
                  <a:srgbClr val="C9702A"/>
                </a:solidFill>
                <a:latin typeface="Continuum Medium" panose="00000400000000000000" charset="0"/>
                <a:ea typeface="蘋果儷中黑"/>
                <a:cs typeface="蘋果儷中黑"/>
                <a:sym typeface="蘋果儷中黑"/>
              </a:rPr>
              <a:t>2</a:t>
            </a:r>
            <a:endParaRPr lang="en-US" sz="9000" dirty="0">
              <a:solidFill>
                <a:srgbClr val="C9702A"/>
              </a:solidFill>
              <a:latin typeface="Continuum Medium" panose="00000400000000000000" charset="0"/>
              <a:ea typeface="蘋果儷中黑"/>
              <a:cs typeface="蘋果儷中黑"/>
              <a:sym typeface="蘋果儷中黑"/>
            </a:endParaRPr>
          </a:p>
          <a:p>
            <a:pPr>
              <a:lnSpc>
                <a:spcPct val="130000"/>
              </a:lnSpc>
              <a:defRPr sz="9000">
                <a:solidFill>
                  <a:srgbClr val="E0A239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lang="zh-TW" altLang="en-US" sz="9000" dirty="0">
                <a:solidFill>
                  <a:srgbClr val="E0A239"/>
                </a:solidFill>
                <a:latin typeface="蘋果儷中黑"/>
                <a:ea typeface="蘋果儷中黑"/>
                <a:cs typeface="蘋果儷中黑"/>
                <a:sym typeface="蘋果儷中黑"/>
              </a:rPr>
              <a:t>紅外線模組</a:t>
            </a:r>
            <a:r>
              <a:rPr lang="en-US" altLang="zh-TW" dirty="0"/>
              <a:t>(TCRT5000)</a:t>
            </a:r>
            <a:endParaRPr lang="en-US" sz="9000" dirty="0">
              <a:solidFill>
                <a:srgbClr val="E0A239"/>
              </a:solidFill>
              <a:latin typeface="蘋果儷中黑"/>
              <a:ea typeface="蘋果儷中黑"/>
              <a:cs typeface="蘋果儷中黑"/>
              <a:sym typeface="蘋果儷中黑"/>
            </a:endParaRPr>
          </a:p>
        </p:txBody>
      </p:sp>
    </p:spTree>
    <p:extLst>
      <p:ext uri="{BB962C8B-B14F-4D97-AF65-F5344CB8AC3E}">
        <p14:creationId xmlns:p14="http://schemas.microsoft.com/office/powerpoint/2010/main" val="1625852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406387"/>
                </a:solidFill>
                <a:sym typeface="Arial"/>
              </a:rPr>
              <a:t>紅外線</a:t>
            </a:r>
            <a:r>
              <a:rPr lang="zh-TW" altLang="en-US" dirty="0">
                <a:solidFill>
                  <a:srgbClr val="406387"/>
                </a:solidFill>
                <a:sym typeface="Arial"/>
              </a:rPr>
              <a:t>模組</a:t>
            </a:r>
            <a:r>
              <a:rPr lang="en-US" altLang="zh-TW" dirty="0">
                <a:solidFill>
                  <a:srgbClr val="406387"/>
                </a:solidFill>
                <a:sym typeface="Arial"/>
              </a:rPr>
              <a:t>(</a:t>
            </a:r>
            <a:r>
              <a:rPr lang="en-US" altLang="zh-TW" dirty="0">
                <a:solidFill>
                  <a:srgbClr val="406387"/>
                </a:solidFill>
              </a:rPr>
              <a:t>TCRT5000)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TW" altLang="en-US" sz="3600" dirty="0">
                <a:ea typeface="標楷體" panose="03000509000000000000" pitchFamily="65" charset="-120"/>
                <a:sym typeface="Arial"/>
              </a:rPr>
              <a:t>功能：偵測感測器前方材質表面顏色深度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TW" sz="3600" dirty="0">
                <a:ea typeface="標楷體" panose="03000509000000000000" pitchFamily="65" charset="-120"/>
                <a:sym typeface="Arial"/>
              </a:rPr>
              <a:t>pins: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TW" sz="3600" dirty="0">
              <a:ea typeface="標楷體" panose="03000509000000000000" pitchFamily="65" charset="-120"/>
              <a:sym typeface="Arial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TW" sz="3600" dirty="0">
              <a:ea typeface="標楷體" panose="03000509000000000000" pitchFamily="65" charset="-120"/>
              <a:sym typeface="Arial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TW" sz="3600" dirty="0">
              <a:ea typeface="標楷體" panose="03000509000000000000" pitchFamily="65" charset="-120"/>
              <a:sym typeface="Arial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TW" sz="3600" dirty="0">
              <a:ea typeface="標楷體" panose="03000509000000000000" pitchFamily="65" charset="-120"/>
              <a:sym typeface="Arial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TW" altLang="en-US" sz="3600" dirty="0">
                <a:ea typeface="標楷體" panose="03000509000000000000" pitchFamily="65" charset="-120"/>
                <a:sym typeface="Arial"/>
              </a:rPr>
              <a:t>若材質為白色反射紅外線，則接收到訊號強度較高；黑色材質吸收紅外線，反射訊號強度低</a:t>
            </a:r>
          </a:p>
          <a:p>
            <a:endParaRPr lang="zh-TW" altLang="en-US" sz="3600" dirty="0"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4123954"/>
            <a:ext cx="6729102" cy="2480889"/>
          </a:xfrm>
          <a:prstGeom prst="rect">
            <a:avLst/>
          </a:prstGeom>
        </p:spPr>
      </p:pic>
      <p:sp>
        <p:nvSpPr>
          <p:cNvPr id="5" name="Shape 175"/>
          <p:cNvSpPr txBox="1">
            <a:spLocks/>
          </p:cNvSpPr>
          <p:nvPr/>
        </p:nvSpPr>
        <p:spPr>
          <a:xfrm>
            <a:off x="1942420" y="8132353"/>
            <a:ext cx="7697829" cy="1259456"/>
          </a:xfrm>
          <a:prstGeom prst="rect">
            <a:avLst/>
          </a:prstGeom>
          <a:noFill/>
          <a:ln w="571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30027" tIns="64996" rIns="130027" bIns="6499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124" indent="0">
              <a:buNone/>
            </a:pPr>
            <a:r>
              <a:rPr lang="en-US" altLang="zh-TW" sz="3413" dirty="0">
                <a:solidFill>
                  <a:srgbClr val="FF0000"/>
                </a:solidFill>
              </a:rPr>
              <a:t>!!! </a:t>
            </a:r>
            <a:r>
              <a:rPr lang="zh-TW" altLang="en-US" sz="3413" dirty="0">
                <a:solidFill>
                  <a:srgbClr val="FF0000"/>
                </a:solidFill>
              </a:rPr>
              <a:t>模組的</a:t>
            </a:r>
            <a:r>
              <a:rPr lang="zh-TW" altLang="en-US" sz="3413" dirty="0">
                <a:solidFill>
                  <a:srgbClr val="0000FF"/>
                </a:solidFill>
              </a:rPr>
              <a:t>輸出</a:t>
            </a:r>
            <a:r>
              <a:rPr lang="zh-TW" altLang="en-US" sz="3413" dirty="0">
                <a:solidFill>
                  <a:srgbClr val="FF0000"/>
                </a:solidFill>
              </a:rPr>
              <a:t>，常接 </a:t>
            </a:r>
            <a:r>
              <a:rPr lang="en-US" altLang="zh-TW" sz="3413" dirty="0" err="1">
                <a:solidFill>
                  <a:srgbClr val="FF0000"/>
                </a:solidFill>
              </a:rPr>
              <a:t>Arduino</a:t>
            </a:r>
            <a:r>
              <a:rPr lang="zh-TW" altLang="en-US" sz="3413" dirty="0">
                <a:solidFill>
                  <a:srgbClr val="FF0000"/>
                </a:solidFill>
              </a:rPr>
              <a:t> 的</a:t>
            </a:r>
            <a:r>
              <a:rPr lang="zh-TW" altLang="en-US" sz="3413" dirty="0">
                <a:solidFill>
                  <a:srgbClr val="0000FF"/>
                </a:solidFill>
              </a:rPr>
              <a:t>輸入</a:t>
            </a:r>
            <a:endParaRPr lang="en-US" altLang="zh-TW" sz="3413" dirty="0">
              <a:solidFill>
                <a:srgbClr val="0000FF"/>
              </a:solidFill>
            </a:endParaRPr>
          </a:p>
          <a:p>
            <a:pPr marL="36124" indent="0">
              <a:buNone/>
            </a:pPr>
            <a:r>
              <a:rPr lang="zh-TW" altLang="en-US" sz="3413" dirty="0">
                <a:solidFill>
                  <a:srgbClr val="FF0000"/>
                </a:solidFill>
              </a:rPr>
              <a:t>     模組的</a:t>
            </a:r>
            <a:r>
              <a:rPr lang="zh-TW" altLang="en-US" sz="3413" dirty="0">
                <a:solidFill>
                  <a:srgbClr val="0000FF"/>
                </a:solidFill>
              </a:rPr>
              <a:t>輸入</a:t>
            </a:r>
            <a:r>
              <a:rPr lang="zh-TW" altLang="en-US" sz="3413" dirty="0">
                <a:solidFill>
                  <a:srgbClr val="FF0000"/>
                </a:solidFill>
              </a:rPr>
              <a:t>，常接 </a:t>
            </a:r>
            <a:r>
              <a:rPr lang="en-US" altLang="zh-TW" sz="3413" dirty="0" err="1">
                <a:solidFill>
                  <a:srgbClr val="FF0000"/>
                </a:solidFill>
              </a:rPr>
              <a:t>Arduino</a:t>
            </a:r>
            <a:r>
              <a:rPr lang="zh-TW" altLang="en-US" sz="3413" dirty="0">
                <a:solidFill>
                  <a:srgbClr val="FF0000"/>
                </a:solidFill>
              </a:rPr>
              <a:t> 的</a:t>
            </a:r>
            <a:r>
              <a:rPr lang="zh-TW" altLang="en-US" sz="3413" dirty="0">
                <a:solidFill>
                  <a:srgbClr val="0000FF"/>
                </a:solidFill>
              </a:rPr>
              <a:t>輸出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15A7E-F060-4011-A7DE-B906F952DF3E}"/>
              </a:ext>
            </a:extLst>
          </p:cNvPr>
          <p:cNvSpPr/>
          <p:nvPr/>
        </p:nvSpPr>
        <p:spPr>
          <a:xfrm>
            <a:off x="7123340" y="3775437"/>
            <a:ext cx="5033818" cy="2704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TW" sz="3600" dirty="0">
                <a:ea typeface="標楷體" panose="03000509000000000000" pitchFamily="65" charset="-120"/>
                <a:sym typeface="Arial"/>
              </a:rPr>
              <a:t>VCC: </a:t>
            </a:r>
            <a:r>
              <a:rPr lang="zh-TW" altLang="en-US" sz="3600" dirty="0">
                <a:ea typeface="標楷體" panose="03000509000000000000" pitchFamily="65" charset="-120"/>
                <a:sym typeface="Arial"/>
              </a:rPr>
              <a:t>電壓源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TW" sz="3600" dirty="0">
                <a:ea typeface="標楷體" panose="03000509000000000000" pitchFamily="65" charset="-120"/>
                <a:sym typeface="Arial"/>
              </a:rPr>
              <a:t>GND: </a:t>
            </a:r>
            <a:r>
              <a:rPr lang="zh-TW" altLang="en-US" sz="3600" dirty="0">
                <a:ea typeface="標楷體" panose="03000509000000000000" pitchFamily="65" charset="-120"/>
                <a:sym typeface="Arial"/>
              </a:rPr>
              <a:t>接地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TW" sz="3600" dirty="0">
                <a:ea typeface="標楷體" panose="03000509000000000000" pitchFamily="65" charset="-120"/>
                <a:sym typeface="Arial"/>
              </a:rPr>
              <a:t>D0: </a:t>
            </a:r>
            <a:r>
              <a:rPr lang="zh-TW" altLang="en-US" sz="3600" dirty="0">
                <a:solidFill>
                  <a:srgbClr val="0000FF"/>
                </a:solidFill>
                <a:ea typeface="標楷體" panose="03000509000000000000" pitchFamily="65" charset="-120"/>
                <a:sym typeface="Arial"/>
              </a:rPr>
              <a:t>輸出</a:t>
            </a:r>
            <a:r>
              <a:rPr lang="zh-TW" altLang="en-US" sz="3600" dirty="0">
                <a:ea typeface="標楷體" panose="03000509000000000000" pitchFamily="65" charset="-120"/>
                <a:sym typeface="Arial"/>
              </a:rPr>
              <a:t>訊號</a:t>
            </a:r>
            <a:r>
              <a:rPr lang="en-US" altLang="zh-TW" sz="3600" dirty="0">
                <a:ea typeface="標楷體" panose="03000509000000000000" pitchFamily="65" charset="-120"/>
                <a:sym typeface="Arial"/>
              </a:rPr>
              <a:t>(</a:t>
            </a:r>
            <a:r>
              <a:rPr lang="zh-TW" altLang="en-US" sz="3600" dirty="0">
                <a:ea typeface="標楷體" panose="03000509000000000000" pitchFamily="65" charset="-120"/>
                <a:sym typeface="Arial"/>
              </a:rPr>
              <a:t>數位</a:t>
            </a:r>
            <a:r>
              <a:rPr lang="en-US" altLang="zh-TW" sz="3600" dirty="0">
                <a:ea typeface="標楷體" panose="03000509000000000000" pitchFamily="65" charset="-120"/>
                <a:sym typeface="Arial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TW" sz="3600" dirty="0">
                <a:ea typeface="標楷體" panose="03000509000000000000" pitchFamily="65" charset="-120"/>
                <a:sym typeface="Arial"/>
              </a:rPr>
              <a:t>A0: </a:t>
            </a:r>
            <a:r>
              <a:rPr lang="zh-TW" altLang="en-US" sz="3600" dirty="0">
                <a:solidFill>
                  <a:srgbClr val="0000FF"/>
                </a:solidFill>
                <a:ea typeface="標楷體" panose="03000509000000000000" pitchFamily="65" charset="-120"/>
                <a:sym typeface="Arial"/>
              </a:rPr>
              <a:t>輸出</a:t>
            </a:r>
            <a:r>
              <a:rPr lang="zh-TW" altLang="en-US" sz="3600" dirty="0">
                <a:ea typeface="標楷體" panose="03000509000000000000" pitchFamily="65" charset="-120"/>
                <a:sym typeface="Arial"/>
              </a:rPr>
              <a:t>訊號</a:t>
            </a:r>
            <a:r>
              <a:rPr lang="en-US" altLang="zh-TW" sz="3600" dirty="0">
                <a:ea typeface="標楷體" panose="03000509000000000000" pitchFamily="65" charset="-120"/>
                <a:sym typeface="Arial"/>
              </a:rPr>
              <a:t>(</a:t>
            </a:r>
            <a:r>
              <a:rPr lang="zh-TW" altLang="en-US" sz="3600" dirty="0">
                <a:ea typeface="標楷體" panose="03000509000000000000" pitchFamily="65" charset="-120"/>
                <a:sym typeface="Arial"/>
              </a:rPr>
              <a:t>類比</a:t>
            </a:r>
            <a:r>
              <a:rPr lang="en-US" altLang="zh-TW" sz="3600" dirty="0">
                <a:ea typeface="標楷體" panose="03000509000000000000" pitchFamily="65" charset="-120"/>
                <a:sym typeface="Arial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50FE2A-36BA-4C94-9169-D4755DF68BFC}"/>
              </a:ext>
            </a:extLst>
          </p:cNvPr>
          <p:cNvSpPr/>
          <p:nvPr/>
        </p:nvSpPr>
        <p:spPr>
          <a:xfrm>
            <a:off x="4122247" y="3346413"/>
            <a:ext cx="3058851" cy="710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TW" altLang="en-US" sz="3600" dirty="0">
                <a:solidFill>
                  <a:srgbClr val="FF0000"/>
                </a:solidFill>
                <a:ea typeface="標楷體" panose="03000509000000000000" pitchFamily="65" charset="-120"/>
                <a:sym typeface="Arial"/>
              </a:rPr>
              <a:t>調整靈敏度</a:t>
            </a:r>
          </a:p>
        </p:txBody>
      </p:sp>
      <p:cxnSp>
        <p:nvCxnSpPr>
          <p:cNvPr id="8" name="直線單箭頭接點 14">
            <a:extLst>
              <a:ext uri="{FF2B5EF4-FFF2-40B4-BE49-F238E27FC236}">
                <a16:creationId xmlns:a16="http://schemas.microsoft.com/office/drawing/2014/main" id="{6D8801F6-C67E-4EEA-B903-483086EF318F}"/>
              </a:ext>
            </a:extLst>
          </p:cNvPr>
          <p:cNvCxnSpPr>
            <a:cxnSpLocks/>
          </p:cNvCxnSpPr>
          <p:nvPr/>
        </p:nvCxnSpPr>
        <p:spPr>
          <a:xfrm flipH="1">
            <a:off x="3899206" y="3932045"/>
            <a:ext cx="728212" cy="6742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85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6387"/>
                </a:solidFill>
              </a:rPr>
              <a:t>TCRT5000</a:t>
            </a:r>
            <a:r>
              <a:rPr lang="zh-TW" altLang="en-US" dirty="0">
                <a:solidFill>
                  <a:srgbClr val="406387"/>
                </a:solidFill>
              </a:rPr>
              <a:t> 模組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s://scontent-tpe1-1.xx.fbcdn.net/v/t34.0-12/28534717_1950927151592667_1609331517_n.png?oh=0ce462ac1c70352e3a3e46e2b14c1121&amp;oe=5A9E2B39">
            <a:extLst>
              <a:ext uri="{FF2B5EF4-FFF2-40B4-BE49-F238E27FC236}">
                <a16:creationId xmlns:a16="http://schemas.microsoft.com/office/drawing/2014/main" id="{13B4F28B-D65E-4E97-B13A-78764683C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4"/>
          <a:stretch/>
        </p:blipFill>
        <p:spPr bwMode="auto">
          <a:xfrm>
            <a:off x="22402" y="2217428"/>
            <a:ext cx="6479998" cy="401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F21767-B577-4386-809D-CC4F5107572D}"/>
              </a:ext>
            </a:extLst>
          </p:cNvPr>
          <p:cNvSpPr/>
          <p:nvPr/>
        </p:nvSpPr>
        <p:spPr>
          <a:xfrm>
            <a:off x="0" y="8999070"/>
            <a:ext cx="5232715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920" dirty="0">
                <a:hlinkClick r:id="rId4"/>
              </a:rPr>
              <a:t>https://www.vishay.com/docs/83760/tcrt5000.pdf</a:t>
            </a:r>
            <a:endParaRPr lang="en-US" altLang="zh-TW" sz="1920" dirty="0"/>
          </a:p>
        </p:txBody>
      </p:sp>
      <p:pic>
        <p:nvPicPr>
          <p:cNvPr id="6" name="內容版面配置區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94080" y="6425748"/>
            <a:ext cx="2262507" cy="23813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5AE2CD-ABFA-4DAF-AEC3-EF0A36E2038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9144" y="2857500"/>
            <a:ext cx="7405656" cy="6141569"/>
          </a:xfrm>
          <a:prstGeom prst="rect">
            <a:avLst/>
          </a:prstGeom>
        </p:spPr>
      </p:pic>
      <p:sp>
        <p:nvSpPr>
          <p:cNvPr id="8" name="Shape 187">
            <a:extLst>
              <a:ext uri="{FF2B5EF4-FFF2-40B4-BE49-F238E27FC236}">
                <a16:creationId xmlns:a16="http://schemas.microsoft.com/office/drawing/2014/main" id="{16C86E57-E673-409C-A46E-6A06DFB732E0}"/>
              </a:ext>
            </a:extLst>
          </p:cNvPr>
          <p:cNvSpPr/>
          <p:nvPr/>
        </p:nvSpPr>
        <p:spPr>
          <a:xfrm>
            <a:off x="7140922" y="3257550"/>
            <a:ext cx="879128" cy="484414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7520" tIns="48747" rIns="97520" bIns="48747" anchor="ctr" anchorCtr="0">
            <a:noAutofit/>
          </a:bodyPr>
          <a:lstStyle/>
          <a:p>
            <a:pPr algn="ctr">
              <a:buSzPts val="1800"/>
            </a:pPr>
            <a:endParaRPr sz="1920">
              <a:solidFill>
                <a:schemeClr val="dk1"/>
              </a:solidFill>
            </a:endParaRPr>
          </a:p>
        </p:txBody>
      </p:sp>
      <p:pic>
        <p:nvPicPr>
          <p:cNvPr id="9" name="Picture 2" descr="Google">
            <a:extLst>
              <a:ext uri="{FF2B5EF4-FFF2-40B4-BE49-F238E27FC236}">
                <a16:creationId xmlns:a16="http://schemas.microsoft.com/office/drawing/2014/main" id="{D213FCE3-56C8-4C75-8291-3224636A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375" y="2025498"/>
            <a:ext cx="1489703" cy="50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528F16-3259-4F95-84BA-473B0E2BD21C}"/>
              </a:ext>
            </a:extLst>
          </p:cNvPr>
          <p:cNvSpPr txBox="1"/>
          <p:nvPr/>
        </p:nvSpPr>
        <p:spPr>
          <a:xfrm>
            <a:off x="7374078" y="1977270"/>
            <a:ext cx="3394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: TCRT5000 Schematic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79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t 1…"/>
          <p:cNvSpPr txBox="1">
            <a:spLocks/>
          </p:cNvSpPr>
          <p:nvPr/>
        </p:nvSpPr>
        <p:spPr>
          <a:xfrm>
            <a:off x="1049866" y="5575101"/>
            <a:ext cx="9091661" cy="2984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 sz="9000">
                <a:solidFill>
                  <a:srgbClr val="C9702A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lang="en-US" sz="9000" dirty="0">
                <a:solidFill>
                  <a:srgbClr val="C9702A"/>
                </a:solidFill>
                <a:latin typeface="Continuum Medium" panose="00000400000000000000" charset="0"/>
                <a:ea typeface="蘋果儷中黑"/>
                <a:cs typeface="蘋果儷中黑"/>
                <a:sym typeface="蘋果儷中黑"/>
              </a:rPr>
              <a:t>Part </a:t>
            </a:r>
            <a:r>
              <a:rPr lang="en-US" altLang="zh-TW" sz="9000" dirty="0">
                <a:solidFill>
                  <a:srgbClr val="C9702A"/>
                </a:solidFill>
                <a:latin typeface="Continuum Medium" panose="00000400000000000000" charset="0"/>
                <a:ea typeface="蘋果儷中黑"/>
                <a:cs typeface="蘋果儷中黑"/>
                <a:sym typeface="蘋果儷中黑"/>
              </a:rPr>
              <a:t>2</a:t>
            </a:r>
            <a:endParaRPr lang="en-US" sz="9000" dirty="0">
              <a:solidFill>
                <a:srgbClr val="C9702A"/>
              </a:solidFill>
              <a:latin typeface="Continuum Medium" panose="00000400000000000000" charset="0"/>
              <a:ea typeface="蘋果儷中黑"/>
              <a:cs typeface="蘋果儷中黑"/>
              <a:sym typeface="蘋果儷中黑"/>
            </a:endParaRPr>
          </a:p>
          <a:p>
            <a:pPr>
              <a:lnSpc>
                <a:spcPct val="130000"/>
              </a:lnSpc>
              <a:defRPr sz="9000">
                <a:solidFill>
                  <a:srgbClr val="E0A239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lang="zh-TW" altLang="en-US" sz="9000" dirty="0">
                <a:solidFill>
                  <a:srgbClr val="E0A239"/>
                </a:solidFill>
                <a:latin typeface="蘋果儷中黑"/>
                <a:ea typeface="蘋果儷中黑"/>
                <a:cs typeface="蘋果儷中黑"/>
                <a:sym typeface="蘋果儷中黑"/>
              </a:rPr>
              <a:t>紅外線模組實作</a:t>
            </a:r>
            <a:endParaRPr lang="en-US" sz="9000" dirty="0">
              <a:solidFill>
                <a:srgbClr val="E0A239"/>
              </a:solidFill>
              <a:latin typeface="蘋果儷中黑"/>
              <a:ea typeface="蘋果儷中黑"/>
              <a:cs typeface="蘋果儷中黑"/>
              <a:sym typeface="蘋果儷中黑"/>
            </a:endParaRPr>
          </a:p>
        </p:txBody>
      </p:sp>
    </p:spTree>
    <p:extLst>
      <p:ext uri="{BB962C8B-B14F-4D97-AF65-F5344CB8AC3E}">
        <p14:creationId xmlns:p14="http://schemas.microsoft.com/office/powerpoint/2010/main" val="3032053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06387"/>
                </a:solidFill>
              </a:rPr>
              <a:t>實驗線路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88" y="6756562"/>
            <a:ext cx="5780777" cy="21312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73815D-9EA2-402D-A86B-F0C99F9D2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81" y="2404535"/>
            <a:ext cx="5980668" cy="413209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22337" y="6956570"/>
            <a:ext cx="9637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A0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7782220" y="7602765"/>
            <a:ext cx="1920956" cy="21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7782220" y="8106542"/>
            <a:ext cx="4105684" cy="9628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82220" y="8581455"/>
            <a:ext cx="2501452" cy="1036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7775104" y="7262910"/>
            <a:ext cx="154131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 flipV="1">
            <a:off x="9276777" y="6429106"/>
            <a:ext cx="5984" cy="8338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9680725" y="6429105"/>
            <a:ext cx="0" cy="12121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H="1" flipV="1">
            <a:off x="10277410" y="6385899"/>
            <a:ext cx="6262" cy="224208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 flipV="1">
            <a:off x="11849283" y="2068990"/>
            <a:ext cx="7665" cy="6050837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9422040" y="2068990"/>
            <a:ext cx="0" cy="391605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cxnSpLocks/>
          </p:cNvCxnSpPr>
          <p:nvPr/>
        </p:nvCxnSpPr>
        <p:spPr>
          <a:xfrm>
            <a:off x="9422040" y="2068990"/>
            <a:ext cx="2465864" cy="31338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8256039" y="1823049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Pin 8</a:t>
            </a:r>
            <a:endParaRPr lang="zh-TW" altLang="en-US" sz="2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382746" y="6610568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84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6600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TCRT5000</a:t>
            </a:r>
            <a:r>
              <a:rPr lang="zh-TW" altLang="en-US" sz="6600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模組程式 </a:t>
            </a:r>
            <a:r>
              <a:rPr lang="en-US" altLang="zh-TW" sz="6600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  <a:endParaRPr lang="zh-TW" altLang="en-US" sz="6600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894079" y="2512219"/>
            <a:ext cx="11642825" cy="68483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rgbClr val="4F6228"/>
                </a:solidFill>
                <a:ea typeface="標楷體" panose="03000509000000000000" pitchFamily="65" charset="-120"/>
              </a:rPr>
              <a:t>#define </a:t>
            </a:r>
            <a:r>
              <a:rPr lang="en-US" altLang="zh-TW" sz="3200" dirty="0" err="1">
                <a:ea typeface="標楷體" panose="03000509000000000000" pitchFamily="65" charset="-120"/>
              </a:rPr>
              <a:t>analogPin</a:t>
            </a:r>
            <a:r>
              <a:rPr lang="en-US" altLang="zh-TW" sz="3200" dirty="0">
                <a:ea typeface="標楷體" panose="03000509000000000000" pitchFamily="65" charset="-120"/>
              </a:rPr>
              <a:t>  A0  //</a:t>
            </a:r>
            <a:r>
              <a:rPr lang="zh-TW" altLang="en-US" sz="3200" dirty="0">
                <a:ea typeface="標楷體" panose="03000509000000000000" pitchFamily="65" charset="-120"/>
              </a:rPr>
              <a:t>前置命令定義 </a:t>
            </a:r>
            <a:r>
              <a:rPr lang="en-US" altLang="zh-TW" sz="3200" dirty="0" err="1">
                <a:ea typeface="標楷體" panose="03000509000000000000" pitchFamily="65" charset="-120"/>
              </a:rPr>
              <a:t>analogPin</a:t>
            </a:r>
            <a:r>
              <a:rPr lang="zh-TW" altLang="en-US" sz="3200" dirty="0">
                <a:ea typeface="標楷體" panose="03000509000000000000" pitchFamily="65" charset="-120"/>
              </a:rPr>
              <a:t> 來自於 </a:t>
            </a:r>
            <a:r>
              <a:rPr lang="en-US" altLang="zh-TW" sz="3200" dirty="0">
                <a:ea typeface="標楷體" panose="03000509000000000000" pitchFamily="65" charset="-120"/>
              </a:rPr>
              <a:t>A0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altLang="zh-TW" sz="3200" dirty="0">
                <a:solidFill>
                  <a:srgbClr val="009999"/>
                </a:solidFill>
                <a:ea typeface="標楷體" panose="03000509000000000000" pitchFamily="65" charset="-120"/>
              </a:rPr>
            </a:br>
            <a:r>
              <a:rPr lang="en-US" altLang="zh-TW" sz="3200" dirty="0">
                <a:solidFill>
                  <a:srgbClr val="009999"/>
                </a:solidFill>
                <a:ea typeface="標楷體" panose="03000509000000000000" pitchFamily="65" charset="-120"/>
              </a:rPr>
              <a:t>void</a:t>
            </a:r>
            <a:r>
              <a:rPr lang="en-US" altLang="zh-TW" sz="3200" dirty="0"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solidFill>
                  <a:srgbClr val="4F6228"/>
                </a:solidFill>
                <a:ea typeface="標楷體" panose="03000509000000000000" pitchFamily="65" charset="-120"/>
              </a:rPr>
              <a:t>setup</a:t>
            </a:r>
            <a:r>
              <a:rPr lang="en-US" altLang="zh-TW" sz="3200" dirty="0">
                <a:ea typeface="標楷體" panose="03000509000000000000" pitchFamily="65" charset="-120"/>
              </a:rPr>
              <a:t>() {</a:t>
            </a:r>
            <a:endParaRPr lang="zh-TW" altLang="en-US" sz="3200" dirty="0"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rgbClr val="C9702A"/>
                </a:solidFill>
                <a:ea typeface="標楷體" panose="03000509000000000000" pitchFamily="65" charset="-120"/>
              </a:rPr>
              <a:t>        </a:t>
            </a:r>
            <a:r>
              <a:rPr lang="en-US" altLang="zh-TW" sz="3200" dirty="0" err="1">
                <a:solidFill>
                  <a:srgbClr val="C9702A"/>
                </a:solidFill>
                <a:ea typeface="標楷體" panose="03000509000000000000" pitchFamily="65" charset="-120"/>
              </a:rPr>
              <a:t>pinMode</a:t>
            </a:r>
            <a:r>
              <a:rPr lang="en-US" altLang="zh-TW" sz="3200" dirty="0">
                <a:ea typeface="標楷體" panose="03000509000000000000" pitchFamily="65" charset="-120"/>
              </a:rPr>
              <a:t>(</a:t>
            </a:r>
            <a:r>
              <a:rPr lang="en-US" altLang="zh-TW" sz="3200" dirty="0" err="1">
                <a:ea typeface="標楷體" panose="03000509000000000000" pitchFamily="65" charset="-120"/>
              </a:rPr>
              <a:t>analogPin</a:t>
            </a:r>
            <a:r>
              <a:rPr lang="en-US" altLang="zh-TW" sz="3200" dirty="0">
                <a:ea typeface="標楷體" panose="03000509000000000000" pitchFamily="65" charset="-120"/>
              </a:rPr>
              <a:t> , </a:t>
            </a:r>
            <a:r>
              <a:rPr lang="en-US" altLang="zh-TW" sz="3200" dirty="0">
                <a:solidFill>
                  <a:srgbClr val="C9702A"/>
                </a:solidFill>
                <a:ea typeface="標楷體" panose="03000509000000000000" pitchFamily="65" charset="-120"/>
              </a:rPr>
              <a:t>INPUT</a:t>
            </a:r>
            <a:r>
              <a:rPr lang="en-US" altLang="zh-TW" sz="3200" dirty="0">
                <a:ea typeface="標楷體" panose="03000509000000000000" pitchFamily="65" charset="-120"/>
              </a:rPr>
              <a:t>); </a:t>
            </a:r>
            <a:r>
              <a:rPr lang="zh-TW" altLang="en-US" sz="3200" dirty="0"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solidFill>
                  <a:srgbClr val="406387"/>
                </a:solidFill>
                <a:ea typeface="標楷體" panose="03000509000000000000" pitchFamily="65" charset="-120"/>
              </a:rPr>
              <a:t>// </a:t>
            </a:r>
            <a:r>
              <a:rPr lang="zh-TW" altLang="en-US" sz="3200" dirty="0">
                <a:solidFill>
                  <a:srgbClr val="406387"/>
                </a:solidFill>
                <a:ea typeface="標楷體" panose="03000509000000000000" pitchFamily="65" charset="-120"/>
              </a:rPr>
              <a:t>目前預設該接腳作為輸入</a:t>
            </a:r>
            <a:endParaRPr lang="en-US" altLang="zh-TW" sz="3200" dirty="0"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        </a:t>
            </a:r>
            <a:r>
              <a:rPr lang="en-US" altLang="zh-TW" sz="3200" dirty="0" err="1">
                <a:solidFill>
                  <a:srgbClr val="C9702A"/>
                </a:solidFill>
                <a:ea typeface="標楷體" panose="03000509000000000000" pitchFamily="65" charset="-120"/>
              </a:rPr>
              <a:t>Serial.begin</a:t>
            </a:r>
            <a:r>
              <a:rPr lang="en-US" altLang="zh-TW" sz="3200" dirty="0">
                <a:ea typeface="標楷體" panose="03000509000000000000" pitchFamily="65" charset="-120"/>
              </a:rPr>
              <a:t>(9600);</a:t>
            </a:r>
            <a:r>
              <a:rPr lang="zh-TW" altLang="en-US" sz="3200" dirty="0">
                <a:ea typeface="標楷體" panose="03000509000000000000" pitchFamily="65" charset="-120"/>
              </a:rPr>
              <a:t>   </a:t>
            </a:r>
            <a:r>
              <a:rPr lang="en-US" altLang="zh-TW" sz="3200" dirty="0">
                <a:ea typeface="標楷體" panose="03000509000000000000" pitchFamily="65" charset="-120"/>
              </a:rPr>
              <a:t>//</a:t>
            </a:r>
            <a:r>
              <a:rPr lang="zh-TW" altLang="en-US" sz="3200" dirty="0">
                <a:ea typeface="標楷體" panose="03000509000000000000" pitchFamily="65" charset="-120"/>
              </a:rPr>
              <a:t> 表示開始傳遞與接收序列埠資料   </a:t>
            </a:r>
            <a:endParaRPr lang="en-US" altLang="zh-TW" sz="3200" dirty="0"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rgbClr val="009999"/>
                </a:solidFill>
                <a:ea typeface="標楷體" panose="03000509000000000000" pitchFamily="65" charset="-120"/>
              </a:rPr>
              <a:t>void</a:t>
            </a:r>
            <a:r>
              <a:rPr lang="en-US" altLang="zh-TW" sz="3200" dirty="0"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solidFill>
                  <a:srgbClr val="4F6228"/>
                </a:solidFill>
                <a:ea typeface="標楷體" panose="03000509000000000000" pitchFamily="65" charset="-120"/>
              </a:rPr>
              <a:t>loop</a:t>
            </a:r>
            <a:r>
              <a:rPr lang="en-US" altLang="zh-TW" sz="3200" dirty="0">
                <a:ea typeface="標楷體" panose="03000509000000000000" pitchFamily="65" charset="-120"/>
              </a:rPr>
              <a:t>(){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        </a:t>
            </a:r>
            <a:r>
              <a:rPr lang="en-US" altLang="zh-TW" sz="3200" dirty="0">
                <a:solidFill>
                  <a:srgbClr val="009999"/>
                </a:solidFill>
                <a:ea typeface="標楷體" panose="03000509000000000000" pitchFamily="65" charset="-120"/>
              </a:rPr>
              <a:t>int</a:t>
            </a:r>
            <a:r>
              <a:rPr lang="en-US" altLang="zh-TW" sz="3200" dirty="0">
                <a:ea typeface="標楷體" panose="03000509000000000000" pitchFamily="65" charset="-120"/>
              </a:rPr>
              <a:t> </a:t>
            </a:r>
            <a:r>
              <a:rPr lang="en-US" altLang="zh-TW" sz="3200" dirty="0" err="1">
                <a:ea typeface="標楷體" panose="03000509000000000000" pitchFamily="65" charset="-120"/>
              </a:rPr>
              <a:t>sensorValue</a:t>
            </a:r>
            <a:r>
              <a:rPr lang="en-US" altLang="zh-TW" sz="3200" dirty="0">
                <a:ea typeface="標楷體" panose="03000509000000000000" pitchFamily="65" charset="-120"/>
              </a:rPr>
              <a:t> = </a:t>
            </a:r>
            <a:r>
              <a:rPr lang="en-US" altLang="zh-TW" sz="3200" dirty="0" err="1">
                <a:solidFill>
                  <a:srgbClr val="C9702A"/>
                </a:solidFill>
                <a:ea typeface="標楷體" panose="03000509000000000000" pitchFamily="65" charset="-120"/>
              </a:rPr>
              <a:t>analogRead</a:t>
            </a:r>
            <a:r>
              <a:rPr lang="en-US" altLang="zh-TW" sz="3200" dirty="0">
                <a:ea typeface="標楷體" panose="03000509000000000000" pitchFamily="65" charset="-120"/>
              </a:rPr>
              <a:t>(</a:t>
            </a:r>
            <a:r>
              <a:rPr lang="en-US" altLang="zh-TW" sz="3200" dirty="0" err="1">
                <a:ea typeface="標楷體" panose="03000509000000000000" pitchFamily="65" charset="-120"/>
              </a:rPr>
              <a:t>analogPin</a:t>
            </a:r>
            <a:r>
              <a:rPr lang="en-US" altLang="zh-TW" sz="3200" dirty="0">
                <a:ea typeface="標楷體" panose="03000509000000000000" pitchFamily="65" charset="-12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altLang="en-US" sz="3200" dirty="0">
                <a:solidFill>
                  <a:srgbClr val="5A6B7D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solidFill>
                  <a:srgbClr val="5A6B7D"/>
                </a:solidFill>
                <a:ea typeface="標楷體" panose="03000509000000000000" pitchFamily="65" charset="-120"/>
              </a:rPr>
              <a:t>// </a:t>
            </a:r>
            <a:r>
              <a:rPr lang="zh-TW" altLang="en-US" sz="3200" dirty="0">
                <a:solidFill>
                  <a:srgbClr val="5A6B7D"/>
                </a:solidFill>
                <a:ea typeface="標楷體" panose="03000509000000000000" pitchFamily="65" charset="-120"/>
              </a:rPr>
              <a:t>宣告 </a:t>
            </a:r>
            <a:r>
              <a:rPr lang="en-US" altLang="zh-TW" sz="3200" dirty="0" err="1">
                <a:ea typeface="標楷體" panose="03000509000000000000" pitchFamily="65" charset="-120"/>
              </a:rPr>
              <a:t>sensorValue</a:t>
            </a:r>
            <a:r>
              <a:rPr lang="zh-TW" altLang="en-US" sz="3200" dirty="0">
                <a:ea typeface="標楷體" panose="03000509000000000000" pitchFamily="65" charset="-120"/>
              </a:rPr>
              <a:t> </a:t>
            </a:r>
            <a:r>
              <a:rPr lang="zh-TW" altLang="en-US" sz="3200" dirty="0">
                <a:solidFill>
                  <a:srgbClr val="009999"/>
                </a:solidFill>
                <a:ea typeface="標楷體" panose="03000509000000000000" pitchFamily="65" charset="-120"/>
              </a:rPr>
              <a:t>這變數是整數</a:t>
            </a:r>
            <a:r>
              <a:rPr lang="en-US" altLang="zh-TW" sz="3200" dirty="0">
                <a:solidFill>
                  <a:srgbClr val="009999"/>
                </a:solidFill>
                <a:ea typeface="標楷體" panose="03000509000000000000" pitchFamily="65" charset="-120"/>
              </a:rPr>
              <a:t>(Integer)</a:t>
            </a:r>
            <a:r>
              <a:rPr lang="zh-TW" altLang="en-US" sz="3200" dirty="0">
                <a:solidFill>
                  <a:srgbClr val="009999"/>
                </a:solidFill>
                <a:ea typeface="標楷體" panose="03000509000000000000" pitchFamily="65" charset="-120"/>
              </a:rPr>
              <a:t> </a:t>
            </a:r>
            <a:endParaRPr lang="en-US" altLang="zh-TW" sz="3200" dirty="0">
              <a:solidFill>
                <a:srgbClr val="009999"/>
              </a:solidFill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        </a:t>
            </a:r>
            <a:r>
              <a:rPr lang="en-US" altLang="zh-TW" sz="3200" dirty="0" err="1">
                <a:solidFill>
                  <a:srgbClr val="C9702A"/>
                </a:solidFill>
                <a:ea typeface="標楷體" panose="03000509000000000000" pitchFamily="65" charset="-120"/>
              </a:rPr>
              <a:t>Serial.println</a:t>
            </a:r>
            <a:r>
              <a:rPr lang="en-US" altLang="zh-TW" sz="3200" dirty="0">
                <a:ea typeface="標楷體" panose="03000509000000000000" pitchFamily="65" charset="-120"/>
              </a:rPr>
              <a:t>(</a:t>
            </a:r>
            <a:r>
              <a:rPr lang="en-US" altLang="zh-TW" sz="3200" dirty="0" err="1">
                <a:ea typeface="標楷體" panose="03000509000000000000" pitchFamily="65" charset="-120"/>
              </a:rPr>
              <a:t>sensorValue</a:t>
            </a:r>
            <a:r>
              <a:rPr lang="en-US" altLang="zh-TW" sz="3200" dirty="0">
                <a:ea typeface="標楷體" panose="03000509000000000000" pitchFamily="65" charset="-120"/>
              </a:rPr>
              <a:t>); </a:t>
            </a:r>
            <a:r>
              <a:rPr lang="zh-TW" altLang="en-US" sz="3200" dirty="0">
                <a:ea typeface="標楷體" panose="03000509000000000000" pitchFamily="65" charset="-120"/>
              </a:rPr>
              <a:t>  </a:t>
            </a:r>
            <a:r>
              <a:rPr lang="en-US" altLang="zh-TW" sz="3200" dirty="0">
                <a:solidFill>
                  <a:srgbClr val="406387"/>
                </a:solidFill>
                <a:ea typeface="標楷體" panose="03000509000000000000" pitchFamily="65" charset="-120"/>
              </a:rPr>
              <a:t>//</a:t>
            </a:r>
            <a:r>
              <a:rPr lang="zh-TW" altLang="en-US" sz="3200" dirty="0">
                <a:solidFill>
                  <a:srgbClr val="406387"/>
                </a:solidFill>
                <a:ea typeface="標楷體" panose="03000509000000000000" pitchFamily="65" charset="-120"/>
              </a:rPr>
              <a:t> 將數值印出來</a:t>
            </a:r>
            <a:endParaRPr lang="en-US" altLang="zh-TW" sz="3200" dirty="0"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        </a:t>
            </a:r>
            <a:r>
              <a:rPr lang="en-US" altLang="zh-TW" sz="3200" dirty="0">
                <a:solidFill>
                  <a:srgbClr val="C9702A"/>
                </a:solidFill>
                <a:ea typeface="標楷體" panose="03000509000000000000" pitchFamily="65" charset="-120"/>
              </a:rPr>
              <a:t>delay </a:t>
            </a:r>
            <a:r>
              <a:rPr lang="en-US" altLang="zh-TW" sz="3200" dirty="0">
                <a:ea typeface="標楷體" panose="03000509000000000000" pitchFamily="65" charset="-120"/>
              </a:rPr>
              <a:t>(500); </a:t>
            </a:r>
            <a:r>
              <a:rPr lang="zh-TW" altLang="en-US" sz="3200" dirty="0">
                <a:ea typeface="標楷體" panose="03000509000000000000" pitchFamily="65" charset="-120"/>
              </a:rPr>
              <a:t>                           </a:t>
            </a:r>
            <a:r>
              <a:rPr lang="en-US" altLang="zh-TW" sz="3200" dirty="0">
                <a:solidFill>
                  <a:srgbClr val="406387"/>
                </a:solidFill>
                <a:ea typeface="標楷體" panose="03000509000000000000" pitchFamily="65" charset="-120"/>
              </a:rPr>
              <a:t>//</a:t>
            </a:r>
            <a:r>
              <a:rPr lang="zh-TW" altLang="en-US" sz="3200" dirty="0">
                <a:solidFill>
                  <a:srgbClr val="406387"/>
                </a:solidFill>
                <a:ea typeface="標楷體" panose="03000509000000000000" pitchFamily="65" charset="-120"/>
              </a:rPr>
              <a:t> 延遲 </a:t>
            </a:r>
            <a:r>
              <a:rPr lang="en-US" altLang="zh-TW" sz="3200" dirty="0">
                <a:solidFill>
                  <a:srgbClr val="406387"/>
                </a:solidFill>
                <a:ea typeface="標楷體" panose="03000509000000000000" pitchFamily="65" charset="-120"/>
              </a:rPr>
              <a:t>0.5</a:t>
            </a:r>
            <a:r>
              <a:rPr lang="zh-TW" altLang="en-US" sz="3200" dirty="0">
                <a:solidFill>
                  <a:srgbClr val="406387"/>
                </a:solidFill>
                <a:ea typeface="標楷體" panose="03000509000000000000" pitchFamily="65" charset="-120"/>
              </a:rPr>
              <a:t> 秒</a:t>
            </a:r>
            <a:endParaRPr lang="en-US" altLang="zh-TW" sz="3200" dirty="0">
              <a:solidFill>
                <a:srgbClr val="406387"/>
              </a:solidFill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8546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6387"/>
                </a:solidFill>
              </a:rPr>
              <a:t>Serial Port and Baud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4080" y="2596445"/>
            <a:ext cx="11216640" cy="5426122"/>
          </a:xfrm>
        </p:spPr>
        <p:txBody>
          <a:bodyPr>
            <a:noAutofit/>
          </a:bodyPr>
          <a:lstStyle/>
          <a:p>
            <a:pPr marL="36124" indent="0">
              <a:buNone/>
            </a:pPr>
            <a:r>
              <a:rPr lang="en-US" altLang="zh-TW" sz="3200" b="1" dirty="0" err="1">
                <a:ea typeface="標楷體" panose="03000509000000000000" pitchFamily="65" charset="-120"/>
              </a:rPr>
              <a:t>Serial</a:t>
            </a:r>
            <a:r>
              <a:rPr lang="en-US" altLang="zh-TW" sz="3200" dirty="0" err="1">
                <a:ea typeface="標楷體" panose="03000509000000000000" pitchFamily="65" charset="-120"/>
              </a:rPr>
              <a:t>.begin</a:t>
            </a:r>
            <a:r>
              <a:rPr lang="en-US" altLang="zh-TW" sz="3200" dirty="0">
                <a:ea typeface="標楷體" panose="03000509000000000000" pitchFamily="65" charset="-120"/>
              </a:rPr>
              <a:t>(9600); </a:t>
            </a:r>
          </a:p>
          <a:p>
            <a:pPr marL="36124" indent="0">
              <a:buNone/>
            </a:pPr>
            <a:r>
              <a:rPr lang="en-US" altLang="zh-TW" sz="3200" b="1" dirty="0" err="1">
                <a:ea typeface="標楷體" panose="03000509000000000000" pitchFamily="65" charset="-120"/>
              </a:rPr>
              <a:t>Serial</a:t>
            </a:r>
            <a:r>
              <a:rPr lang="en-US" altLang="zh-TW" sz="3200" dirty="0" err="1">
                <a:ea typeface="標楷體" panose="03000509000000000000" pitchFamily="65" charset="-120"/>
              </a:rPr>
              <a:t>.begin</a:t>
            </a:r>
            <a:r>
              <a:rPr lang="en-US" altLang="zh-TW" sz="3200" dirty="0">
                <a:ea typeface="標楷體" panose="03000509000000000000" pitchFamily="65" charset="-120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ea typeface="標楷體" panose="03000509000000000000" pitchFamily="65" charset="-120"/>
              </a:rPr>
              <a:t>115200</a:t>
            </a:r>
            <a:r>
              <a:rPr lang="en-US" altLang="zh-TW" sz="3200" dirty="0">
                <a:ea typeface="標楷體" panose="03000509000000000000" pitchFamily="65" charset="-120"/>
              </a:rPr>
              <a:t>);</a:t>
            </a:r>
          </a:p>
          <a:p>
            <a:pPr marL="36124" indent="0"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//</a:t>
            </a:r>
            <a:r>
              <a:rPr lang="zh-TW" altLang="en-US" sz="3200" dirty="0">
                <a:ea typeface="標楷體" panose="03000509000000000000" pitchFamily="65" charset="-120"/>
              </a:rPr>
              <a:t>將 </a:t>
            </a:r>
            <a:r>
              <a:rPr lang="en-US" altLang="zh-TW" sz="3200" dirty="0">
                <a:ea typeface="標楷體" panose="03000509000000000000" pitchFamily="65" charset="-120"/>
              </a:rPr>
              <a:t>9600</a:t>
            </a:r>
            <a:r>
              <a:rPr lang="zh-TW" altLang="en-US" sz="3200" dirty="0">
                <a:ea typeface="標楷體" panose="03000509000000000000" pitchFamily="65" charset="-120"/>
              </a:rPr>
              <a:t> 修改成 </a:t>
            </a:r>
            <a:r>
              <a:rPr lang="en-US" altLang="zh-TW" sz="3200" dirty="0">
                <a:ea typeface="標楷體" panose="03000509000000000000" pitchFamily="65" charset="-120"/>
              </a:rPr>
              <a:t>115200</a:t>
            </a:r>
            <a:r>
              <a:rPr lang="zh-TW" altLang="en-US" sz="3200" dirty="0">
                <a:ea typeface="標楷體" panose="03000509000000000000" pitchFamily="65" charset="-120"/>
              </a:rPr>
              <a:t>  </a:t>
            </a:r>
            <a:r>
              <a:rPr lang="en-US" altLang="zh-TW" sz="3200" dirty="0"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ea typeface="標楷體" panose="03000509000000000000" pitchFamily="65" charset="-120"/>
              </a:rPr>
              <a:t>每秒位元數</a:t>
            </a:r>
            <a:r>
              <a:rPr lang="en-US" altLang="zh-TW" sz="3200" dirty="0">
                <a:ea typeface="標楷體" panose="03000509000000000000" pitchFamily="65" charset="-120"/>
              </a:rPr>
              <a:t>,</a:t>
            </a:r>
            <a:r>
              <a:rPr lang="zh-TW" altLang="en-US" sz="3200" dirty="0"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ea typeface="標楷體" panose="03000509000000000000" pitchFamily="65" charset="-120"/>
              </a:rPr>
              <a:t>bps)</a:t>
            </a:r>
            <a:r>
              <a:rPr lang="zh-TW" altLang="en-US" sz="3200" dirty="0">
                <a:ea typeface="標楷體" panose="03000509000000000000" pitchFamily="65" charset="-120"/>
              </a:rPr>
              <a:t> </a:t>
            </a:r>
            <a:r>
              <a:rPr lang="en-US" altLang="zh-TW" sz="3200" dirty="0">
                <a:ea typeface="標楷體" panose="03000509000000000000" pitchFamily="65" charset="-120"/>
              </a:rPr>
              <a:t>  </a:t>
            </a:r>
            <a:br>
              <a:rPr lang="en-US" altLang="zh-TW" sz="3200" dirty="0">
                <a:ea typeface="標楷體" panose="03000509000000000000" pitchFamily="65" charset="-120"/>
              </a:rPr>
            </a:br>
            <a:r>
              <a:rPr lang="en-US" altLang="zh-TW" sz="3200" dirty="0"/>
              <a:t>//</a:t>
            </a:r>
            <a:r>
              <a:rPr lang="zh-TW" altLang="en-US" sz="3200" dirty="0"/>
              <a:t> </a:t>
            </a:r>
            <a:r>
              <a:rPr lang="en-US" altLang="zh-TW" sz="3200" dirty="0"/>
              <a:t>38400 for Bluetooth AT mode, 9600 for normal connection</a:t>
            </a:r>
          </a:p>
          <a:p>
            <a:pPr marL="36124" indent="0">
              <a:buNone/>
            </a:pPr>
            <a:endParaRPr lang="en-US" altLang="zh-TW" sz="3200" dirty="0">
              <a:ea typeface="標楷體" panose="03000509000000000000" pitchFamily="65" charset="-120"/>
            </a:endParaRPr>
          </a:p>
          <a:p>
            <a:pPr marL="36124" indent="0">
              <a:buNone/>
            </a:pPr>
            <a:r>
              <a:rPr lang="en-US" altLang="zh-TW" sz="3200" b="1" dirty="0" err="1">
                <a:ea typeface="標楷體" panose="03000509000000000000" pitchFamily="65" charset="-120"/>
              </a:rPr>
              <a:t>Serial</a:t>
            </a:r>
            <a:r>
              <a:rPr lang="en-US" altLang="zh-TW" sz="3200" dirty="0" err="1">
                <a:ea typeface="標楷體" panose="03000509000000000000" pitchFamily="65" charset="-120"/>
              </a:rPr>
              <a:t>.print</a:t>
            </a:r>
            <a:r>
              <a:rPr lang="en-US" altLang="zh-TW" sz="3200" dirty="0" err="1">
                <a:solidFill>
                  <a:srgbClr val="FF0000"/>
                </a:solidFill>
                <a:ea typeface="標楷體" panose="03000509000000000000" pitchFamily="65" charset="-120"/>
              </a:rPr>
              <a:t>ln</a:t>
            </a:r>
            <a:r>
              <a:rPr lang="en-US" altLang="zh-TW" sz="3200" dirty="0">
                <a:ea typeface="標楷體" panose="03000509000000000000" pitchFamily="65" charset="-120"/>
              </a:rPr>
              <a:t>(</a:t>
            </a:r>
            <a:r>
              <a:rPr lang="en-US" altLang="zh-TW" sz="3200" dirty="0" err="1">
                <a:ea typeface="標楷體" panose="03000509000000000000" pitchFamily="65" charset="-120"/>
              </a:rPr>
              <a:t>sensorValue</a:t>
            </a:r>
            <a:r>
              <a:rPr lang="en-US" altLang="zh-TW" sz="3200" dirty="0">
                <a:ea typeface="標楷體" panose="03000509000000000000" pitchFamily="65" charset="-120"/>
              </a:rPr>
              <a:t>);</a:t>
            </a:r>
            <a:r>
              <a:rPr lang="zh-TW" altLang="en-US" sz="3200" dirty="0">
                <a:ea typeface="標楷體" panose="03000509000000000000" pitchFamily="65" charset="-120"/>
              </a:rPr>
              <a:t> </a:t>
            </a:r>
            <a:br>
              <a:rPr lang="en-US" altLang="zh-TW" sz="3200" dirty="0">
                <a:ea typeface="標楷體" panose="03000509000000000000" pitchFamily="65" charset="-120"/>
              </a:rPr>
            </a:br>
            <a:r>
              <a:rPr lang="en-US" altLang="zh-TW" sz="3200" b="1" dirty="0" err="1">
                <a:ea typeface="標楷體" panose="03000509000000000000" pitchFamily="65" charset="-120"/>
              </a:rPr>
              <a:t>Serial</a:t>
            </a:r>
            <a:r>
              <a:rPr lang="en-US" altLang="zh-TW" sz="3200" dirty="0" err="1">
                <a:ea typeface="標楷體" panose="03000509000000000000" pitchFamily="65" charset="-120"/>
              </a:rPr>
              <a:t>.print</a:t>
            </a:r>
            <a:r>
              <a:rPr lang="en-US" altLang="zh-TW" sz="3200" dirty="0">
                <a:ea typeface="標楷體" panose="03000509000000000000" pitchFamily="65" charset="-120"/>
              </a:rPr>
              <a:t>(</a:t>
            </a:r>
            <a:r>
              <a:rPr lang="en-US" altLang="zh-TW" sz="3200" dirty="0" err="1">
                <a:ea typeface="標楷體" panose="03000509000000000000" pitchFamily="65" charset="-120"/>
              </a:rPr>
              <a:t>sensorValue</a:t>
            </a:r>
            <a:r>
              <a:rPr lang="en-US" altLang="zh-TW" sz="3200" dirty="0">
                <a:ea typeface="標楷體" panose="03000509000000000000" pitchFamily="65" charset="-120"/>
              </a:rPr>
              <a:t>);</a:t>
            </a:r>
          </a:p>
          <a:p>
            <a:pPr marL="36124" indent="0"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//</a:t>
            </a:r>
            <a:r>
              <a:rPr lang="zh-TW" altLang="en-US" sz="3200" dirty="0">
                <a:ea typeface="標楷體" panose="03000509000000000000" pitchFamily="65" charset="-120"/>
              </a:rPr>
              <a:t> 將原本有的 </a:t>
            </a:r>
            <a:r>
              <a:rPr lang="en-US" altLang="zh-TW" sz="3200" dirty="0" err="1">
                <a:ea typeface="標楷體" panose="03000509000000000000" pitchFamily="65" charset="-120"/>
              </a:rPr>
              <a:t>ln</a:t>
            </a:r>
            <a:r>
              <a:rPr lang="zh-TW" altLang="en-US" sz="3200" dirty="0">
                <a:ea typeface="標楷體" panose="03000509000000000000" pitchFamily="65" charset="-120"/>
              </a:rPr>
              <a:t> 刪除掉</a:t>
            </a:r>
            <a:endParaRPr lang="en-US" altLang="zh-TW" sz="3200" dirty="0">
              <a:ea typeface="標楷體" panose="03000509000000000000" pitchFamily="65" charset="-120"/>
            </a:endParaRPr>
          </a:p>
          <a:p>
            <a:pPr marL="36124" indent="0">
              <a:buNone/>
            </a:pPr>
            <a:r>
              <a:rPr lang="en-US" altLang="zh-TW" sz="3200" dirty="0">
                <a:ea typeface="標楷體" panose="03000509000000000000" pitchFamily="65" charset="-120"/>
              </a:rPr>
              <a:t>//</a:t>
            </a:r>
            <a:r>
              <a:rPr lang="zh-TW" altLang="en-US" sz="3200" dirty="0">
                <a:ea typeface="標楷體" panose="03000509000000000000" pitchFamily="65" charset="-120"/>
              </a:rPr>
              <a:t> 比較這兩者在</a:t>
            </a:r>
            <a:r>
              <a:rPr lang="zh-TW" altLang="en-US" sz="3200" dirty="0">
                <a:solidFill>
                  <a:srgbClr val="FF0000"/>
                </a:solidFill>
                <a:ea typeface="標楷體" panose="03000509000000000000" pitchFamily="65" charset="-120"/>
              </a:rPr>
              <a:t>序列埠控制視窗</a:t>
            </a:r>
            <a:r>
              <a:rPr lang="zh-TW" altLang="en-US" sz="3200" dirty="0">
                <a:ea typeface="標楷體" panose="03000509000000000000" pitchFamily="65" charset="-120"/>
              </a:rPr>
              <a:t>輸出的差異</a:t>
            </a:r>
            <a:endParaRPr lang="en-US" altLang="zh-TW" sz="3200" dirty="0"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20" y="8474620"/>
            <a:ext cx="39493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https://en.wikipedia.org/wiki/Baud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https://www.arduino.cc/en/serial/begin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https://www.arduino.cc/en/Serial/Print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023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art 1…"/>
          <p:cNvSpPr txBox="1">
            <a:spLocks noGrp="1"/>
          </p:cNvSpPr>
          <p:nvPr>
            <p:ph type="title"/>
          </p:nvPr>
        </p:nvSpPr>
        <p:spPr>
          <a:xfrm>
            <a:off x="1049866" y="5575101"/>
            <a:ext cx="10526317" cy="298469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lnSpc>
                <a:spcPct val="130000"/>
              </a:lnSpc>
              <a:defRPr sz="9000">
                <a:solidFill>
                  <a:srgbClr val="C9702A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lang="en-US" dirty="0">
                <a:latin typeface="Continuum Medium" panose="00000400000000000000" charset="0"/>
              </a:rPr>
              <a:t>P</a:t>
            </a:r>
            <a:r>
              <a:rPr dirty="0">
                <a:latin typeface="Continuum Medium" panose="00000400000000000000" charset="0"/>
              </a:rPr>
              <a:t>art 1</a:t>
            </a:r>
          </a:p>
          <a:p>
            <a:pPr algn="l">
              <a:lnSpc>
                <a:spcPct val="130000"/>
              </a:lnSpc>
              <a:defRPr sz="9000">
                <a:solidFill>
                  <a:srgbClr val="E0A239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lang="en-US" altLang="zh-TW" dirty="0"/>
              <a:t>Arduino </a:t>
            </a:r>
            <a:r>
              <a:rPr lang="zh-TW" altLang="en-US" dirty="0"/>
              <a:t>開發環境介紹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6600" dirty="0">
                <a:solidFill>
                  <a:srgbClr val="406387"/>
                </a:solidFill>
              </a:rPr>
              <a:t>TCRT5000</a:t>
            </a:r>
            <a:r>
              <a:rPr lang="zh-TW" altLang="en-US" sz="6600" dirty="0">
                <a:solidFill>
                  <a:srgbClr val="406387"/>
                </a:solidFill>
              </a:rPr>
              <a:t> 模組程式 </a:t>
            </a:r>
            <a:r>
              <a:rPr lang="en-US" altLang="zh-TW" sz="6600" dirty="0">
                <a:solidFill>
                  <a:srgbClr val="406387"/>
                </a:solidFill>
              </a:rPr>
              <a:t>(2/2)</a:t>
            </a:r>
            <a:endParaRPr lang="zh-TW" altLang="en-US" sz="6600" dirty="0">
              <a:solidFill>
                <a:srgbClr val="406387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5CD6E08-5AA0-4577-A052-B1918B003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0897870" cy="6680906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solidFill>
                  <a:srgbClr val="4F6228"/>
                </a:solidFill>
                <a:ea typeface="Noto Sans CJK TC Medium" pitchFamily="34" charset="-120"/>
              </a:rPr>
              <a:t>#define  </a:t>
            </a:r>
            <a:r>
              <a:rPr lang="en-US" altLang="zh-TW" sz="3000" dirty="0" err="1">
                <a:ea typeface="Noto Sans CJK TC Medium" pitchFamily="34" charset="-120"/>
              </a:rPr>
              <a:t>ledPin</a:t>
            </a:r>
            <a:r>
              <a:rPr lang="en-US" altLang="zh-TW" sz="3000" dirty="0">
                <a:ea typeface="Noto Sans CJK TC Medium" pitchFamily="34" charset="-120"/>
              </a:rPr>
              <a:t> 13</a:t>
            </a:r>
            <a:r>
              <a:rPr lang="zh-TW" altLang="en-US" sz="3000" dirty="0">
                <a:ea typeface="Noto Sans CJK TC Medium" pitchFamily="34" charset="-120"/>
              </a:rPr>
              <a:t>      </a:t>
            </a:r>
            <a:r>
              <a:rPr lang="en-US" altLang="zh-TW" sz="3000" dirty="0">
                <a:ea typeface="Noto Sans CJK TC Medium" pitchFamily="34" charset="-120"/>
              </a:rPr>
              <a:t>//</a:t>
            </a:r>
            <a:r>
              <a:rPr lang="zh-TW" altLang="en-US" sz="3000" dirty="0">
                <a:ea typeface="Noto Sans CJK TC Medium" pitchFamily="34" charset="-120"/>
              </a:rPr>
              <a:t> 不需另接 </a:t>
            </a:r>
            <a:r>
              <a:rPr lang="en-US" altLang="zh-TW" sz="3000" dirty="0">
                <a:ea typeface="Noto Sans CJK TC Medium" pitchFamily="34" charset="-120"/>
              </a:rPr>
              <a:t>pin</a:t>
            </a:r>
            <a:r>
              <a:rPr lang="zh-TW" altLang="en-US" sz="3000" dirty="0">
                <a:ea typeface="Noto Sans CJK TC Medium" pitchFamily="34" charset="-120"/>
              </a:rPr>
              <a:t> </a:t>
            </a:r>
            <a:r>
              <a:rPr lang="en-US" altLang="zh-TW" sz="3000" dirty="0">
                <a:ea typeface="Noto Sans CJK TC Medium" pitchFamily="34" charset="-120"/>
              </a:rPr>
              <a:t>13,</a:t>
            </a:r>
            <a:r>
              <a:rPr lang="zh-TW" altLang="en-US" sz="3000" dirty="0">
                <a:ea typeface="Noto Sans CJK TC Medium" pitchFamily="34" charset="-120"/>
              </a:rPr>
              <a:t> 它與板子上的 </a:t>
            </a:r>
            <a:r>
              <a:rPr lang="en-US" altLang="zh-TW" sz="3000" dirty="0">
                <a:ea typeface="Noto Sans CJK TC Medium" pitchFamily="34" charset="-120"/>
              </a:rPr>
              <a:t>LED</a:t>
            </a:r>
            <a:r>
              <a:rPr lang="zh-TW" altLang="en-US" sz="3000" dirty="0">
                <a:ea typeface="Noto Sans CJK TC Medium" pitchFamily="34" charset="-120"/>
              </a:rPr>
              <a:t> 連接</a:t>
            </a:r>
            <a:endParaRPr lang="en-US" altLang="zh-TW" sz="3000" dirty="0">
              <a:ea typeface="Noto Sans CJK TC Medium" pitchFamily="34" charset="-12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solidFill>
                  <a:srgbClr val="4F6228"/>
                </a:solidFill>
                <a:ea typeface="Noto Sans CJK TC Medium" pitchFamily="34" charset="-120"/>
              </a:rPr>
              <a:t>#define </a:t>
            </a:r>
            <a:r>
              <a:rPr lang="en-US" altLang="zh-TW" sz="3000" dirty="0" err="1">
                <a:ea typeface="Noto Sans CJK TC Medium" pitchFamily="34" charset="-120"/>
              </a:rPr>
              <a:t>digitalPin</a:t>
            </a:r>
            <a:r>
              <a:rPr lang="en-US" altLang="zh-TW" sz="3000" dirty="0">
                <a:ea typeface="Noto Sans CJK TC Medium" pitchFamily="34" charset="-120"/>
              </a:rPr>
              <a:t> 8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solidFill>
                  <a:srgbClr val="009999"/>
                </a:solidFill>
                <a:ea typeface="Noto Sans CJK TC Medium" pitchFamily="34" charset="-120"/>
              </a:rPr>
              <a:t>void</a:t>
            </a:r>
            <a:r>
              <a:rPr lang="en-US" altLang="zh-TW" sz="3000" dirty="0">
                <a:ea typeface="Noto Sans CJK TC Medium" pitchFamily="34" charset="-120"/>
              </a:rPr>
              <a:t> </a:t>
            </a:r>
            <a:r>
              <a:rPr lang="en-US" altLang="zh-TW" sz="3000" dirty="0">
                <a:solidFill>
                  <a:srgbClr val="4F6228"/>
                </a:solidFill>
                <a:ea typeface="Noto Sans CJK TC Medium" pitchFamily="34" charset="-120"/>
              </a:rPr>
              <a:t>setup</a:t>
            </a:r>
            <a:r>
              <a:rPr lang="en-US" altLang="zh-TW" sz="3000" dirty="0">
                <a:ea typeface="Noto Sans CJK TC Medium" pitchFamily="34" charset="-120"/>
              </a:rPr>
              <a:t>() {</a:t>
            </a:r>
            <a:endParaRPr lang="zh-TW" altLang="en-US" sz="3000" dirty="0">
              <a:ea typeface="Noto Sans CJK TC Medium" pitchFamily="34" charset="-12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TW" altLang="en-US" sz="3000" dirty="0">
                <a:ea typeface="Noto Sans CJK TC Medium" pitchFamily="34" charset="-120"/>
              </a:rPr>
              <a:t> </a:t>
            </a:r>
            <a:r>
              <a:rPr lang="en-US" altLang="zh-TW" sz="3000" dirty="0">
                <a:ea typeface="Noto Sans CJK TC Medium" pitchFamily="34" charset="-120"/>
              </a:rPr>
              <a:t> </a:t>
            </a:r>
            <a:r>
              <a:rPr lang="zh-TW" altLang="en-US" sz="3000" dirty="0">
                <a:ea typeface="Noto Sans CJK TC Medium" pitchFamily="34" charset="-120"/>
              </a:rPr>
              <a:t>     </a:t>
            </a:r>
            <a:r>
              <a:rPr lang="en-US" altLang="zh-TW" sz="3000" dirty="0" err="1">
                <a:solidFill>
                  <a:srgbClr val="C9702A"/>
                </a:solidFill>
                <a:ea typeface="Noto Sans CJK TC Medium" pitchFamily="34" charset="-120"/>
              </a:rPr>
              <a:t>pinMode</a:t>
            </a:r>
            <a:r>
              <a:rPr lang="en-US" altLang="zh-TW" sz="3000" dirty="0">
                <a:ea typeface="Noto Sans CJK TC Medium" pitchFamily="34" charset="-120"/>
              </a:rPr>
              <a:t>(</a:t>
            </a:r>
            <a:r>
              <a:rPr lang="en-US" altLang="zh-TW" sz="3000" dirty="0" err="1">
                <a:ea typeface="Noto Sans CJK TC Medium" pitchFamily="34" charset="-120"/>
              </a:rPr>
              <a:t>ledPin</a:t>
            </a:r>
            <a:r>
              <a:rPr lang="en-US" altLang="zh-TW" sz="3000" dirty="0">
                <a:ea typeface="Noto Sans CJK TC Medium" pitchFamily="34" charset="-120"/>
              </a:rPr>
              <a:t> , </a:t>
            </a:r>
            <a:r>
              <a:rPr lang="en-US" altLang="zh-TW" sz="3000" dirty="0">
                <a:solidFill>
                  <a:srgbClr val="009999"/>
                </a:solidFill>
                <a:ea typeface="Noto Sans CJK TC Medium" pitchFamily="34" charset="-120"/>
              </a:rPr>
              <a:t>OUTPUT</a:t>
            </a:r>
            <a:r>
              <a:rPr lang="en-US" altLang="zh-TW" sz="3000" dirty="0">
                <a:ea typeface="Noto Sans CJK TC Medium" pitchFamily="34" charset="-120"/>
              </a:rPr>
              <a:t>);  //</a:t>
            </a:r>
            <a:r>
              <a:rPr lang="zh-TW" altLang="en-US" sz="3000" dirty="0">
                <a:ea typeface="Noto Sans CJK TC Medium" pitchFamily="34" charset="-120"/>
              </a:rPr>
              <a:t> 指定第</a:t>
            </a:r>
            <a:r>
              <a:rPr lang="en-US" altLang="zh-TW" sz="3000" dirty="0">
                <a:ea typeface="Noto Sans CJK TC Medium" pitchFamily="34" charset="-120"/>
              </a:rPr>
              <a:t>13</a:t>
            </a:r>
            <a:r>
              <a:rPr lang="zh-TW" altLang="en-US" sz="3000" dirty="0">
                <a:ea typeface="Noto Sans CJK TC Medium" pitchFamily="34" charset="-120"/>
              </a:rPr>
              <a:t>腳位的模式為</a:t>
            </a:r>
            <a:r>
              <a:rPr lang="zh-TW" altLang="en-US" sz="3000" dirty="0">
                <a:solidFill>
                  <a:srgbClr val="009999"/>
                </a:solidFill>
                <a:ea typeface="Noto Sans CJK TC Medium" pitchFamily="34" charset="-120"/>
              </a:rPr>
              <a:t>輸出</a:t>
            </a:r>
            <a:endParaRPr lang="en-US" altLang="zh-TW" sz="3000" dirty="0">
              <a:solidFill>
                <a:srgbClr val="009999"/>
              </a:solidFill>
              <a:ea typeface="Noto Sans CJK TC Medium" pitchFamily="34" charset="-12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TW" altLang="en-US" sz="3000" dirty="0">
                <a:ea typeface="Noto Sans CJK TC Medium" pitchFamily="34" charset="-120"/>
              </a:rPr>
              <a:t>       </a:t>
            </a:r>
            <a:r>
              <a:rPr lang="en-US" altLang="zh-TW" sz="3000" dirty="0" err="1">
                <a:solidFill>
                  <a:srgbClr val="C9702A"/>
                </a:solidFill>
                <a:ea typeface="Noto Sans CJK TC Medium" pitchFamily="34" charset="-120"/>
              </a:rPr>
              <a:t>pinMode</a:t>
            </a:r>
            <a:r>
              <a:rPr lang="en-US" altLang="zh-TW" sz="3000" dirty="0">
                <a:ea typeface="Noto Sans CJK TC Medium" pitchFamily="34" charset="-120"/>
              </a:rPr>
              <a:t>(</a:t>
            </a:r>
            <a:r>
              <a:rPr lang="en-US" altLang="zh-TW" sz="3000" dirty="0" err="1">
                <a:ea typeface="Noto Sans CJK TC Medium" pitchFamily="34" charset="-120"/>
              </a:rPr>
              <a:t>digitalPin</a:t>
            </a:r>
            <a:r>
              <a:rPr lang="en-US" altLang="zh-TW" sz="3000" dirty="0">
                <a:ea typeface="Noto Sans CJK TC Medium" pitchFamily="34" charset="-120"/>
              </a:rPr>
              <a:t>, </a:t>
            </a:r>
            <a:r>
              <a:rPr lang="en-US" altLang="zh-TW" sz="3000" dirty="0">
                <a:solidFill>
                  <a:srgbClr val="009999"/>
                </a:solidFill>
                <a:ea typeface="Noto Sans CJK TC Medium" pitchFamily="34" charset="-120"/>
              </a:rPr>
              <a:t>INPUT</a:t>
            </a:r>
            <a:r>
              <a:rPr lang="en-US" altLang="zh-TW" sz="3000" dirty="0">
                <a:ea typeface="Noto Sans CJK TC Medium" pitchFamily="34" charset="-120"/>
              </a:rPr>
              <a:t>);</a:t>
            </a:r>
            <a:r>
              <a:rPr lang="zh-TW" altLang="en-US" sz="3000" dirty="0">
                <a:ea typeface="Noto Sans CJK TC Medium" pitchFamily="34" charset="-120"/>
              </a:rPr>
              <a:t>  </a:t>
            </a:r>
            <a:r>
              <a:rPr lang="en-US" altLang="zh-TW" sz="3000" dirty="0">
                <a:ea typeface="Noto Sans CJK TC Medium" pitchFamily="34" charset="-120"/>
              </a:rPr>
              <a:t>// </a:t>
            </a:r>
            <a:r>
              <a:rPr lang="zh-TW" altLang="en-US" sz="3000" dirty="0">
                <a:ea typeface="Noto Sans CJK TC Medium" pitchFamily="34" charset="-120"/>
              </a:rPr>
              <a:t>指定第 </a:t>
            </a:r>
            <a:r>
              <a:rPr lang="en-US" altLang="zh-TW" sz="3000" dirty="0">
                <a:ea typeface="Noto Sans CJK TC Medium" pitchFamily="34" charset="-120"/>
              </a:rPr>
              <a:t>8 </a:t>
            </a:r>
            <a:r>
              <a:rPr lang="zh-TW" altLang="en-US" sz="3000" dirty="0">
                <a:ea typeface="Noto Sans CJK TC Medium" pitchFamily="34" charset="-120"/>
              </a:rPr>
              <a:t>腳位的模式為</a:t>
            </a:r>
            <a:r>
              <a:rPr lang="zh-TW" altLang="en-US" sz="3000" dirty="0">
                <a:solidFill>
                  <a:srgbClr val="009999"/>
                </a:solidFill>
                <a:ea typeface="Noto Sans CJK TC Medium" pitchFamily="34" charset="-120"/>
              </a:rPr>
              <a:t>輸入</a:t>
            </a:r>
            <a:endParaRPr lang="en-US" altLang="zh-TW" sz="3000" dirty="0">
              <a:solidFill>
                <a:srgbClr val="009999"/>
              </a:solidFill>
              <a:ea typeface="Noto Sans CJK TC Medium" pitchFamily="34" charset="-12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ea typeface="Noto Sans CJK TC Medium" pitchFamily="34" charset="-120"/>
              </a:rPr>
              <a:t>}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solidFill>
                  <a:srgbClr val="009999"/>
                </a:solidFill>
                <a:ea typeface="Noto Sans CJK TC Medium" pitchFamily="34" charset="-120"/>
              </a:rPr>
              <a:t>void</a:t>
            </a:r>
            <a:r>
              <a:rPr lang="en-US" altLang="zh-TW" sz="3000" dirty="0">
                <a:ea typeface="Noto Sans CJK TC Medium" pitchFamily="34" charset="-120"/>
              </a:rPr>
              <a:t> </a:t>
            </a:r>
            <a:r>
              <a:rPr lang="en-US" altLang="zh-TW" sz="3000" dirty="0">
                <a:solidFill>
                  <a:srgbClr val="4F6228"/>
                </a:solidFill>
                <a:ea typeface="Noto Sans CJK TC Medium" pitchFamily="34" charset="-120"/>
              </a:rPr>
              <a:t>loop</a:t>
            </a:r>
            <a:r>
              <a:rPr lang="en-US" altLang="zh-TW" sz="3000" dirty="0">
                <a:ea typeface="Noto Sans CJK TC Medium" pitchFamily="34" charset="-120"/>
              </a:rPr>
              <a:t>(){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ea typeface="Noto Sans CJK TC Medium" pitchFamily="34" charset="-120"/>
              </a:rPr>
              <a:t>   </a:t>
            </a:r>
            <a:r>
              <a:rPr lang="zh-TW" altLang="en-US" sz="3000" dirty="0">
                <a:ea typeface="Noto Sans CJK TC Medium" pitchFamily="34" charset="-120"/>
              </a:rPr>
              <a:t>    </a:t>
            </a:r>
            <a:r>
              <a:rPr lang="en-US" altLang="zh-TW" sz="3000" dirty="0">
                <a:solidFill>
                  <a:srgbClr val="4F6228"/>
                </a:solidFill>
                <a:ea typeface="Noto Sans CJK TC Medium" pitchFamily="34" charset="-120"/>
              </a:rPr>
              <a:t>if</a:t>
            </a:r>
            <a:r>
              <a:rPr lang="en-US" altLang="zh-TW" sz="3000" dirty="0">
                <a:ea typeface="Noto Sans CJK TC Medium" pitchFamily="34" charset="-120"/>
              </a:rPr>
              <a:t> (</a:t>
            </a:r>
            <a:r>
              <a:rPr lang="en-US" altLang="zh-TW" sz="3000" dirty="0" err="1">
                <a:solidFill>
                  <a:srgbClr val="C9702A"/>
                </a:solidFill>
                <a:ea typeface="Noto Sans CJK TC Medium" pitchFamily="34" charset="-120"/>
              </a:rPr>
              <a:t>digitalRead</a:t>
            </a:r>
            <a:r>
              <a:rPr lang="en-US" altLang="zh-TW" sz="3000" dirty="0">
                <a:ea typeface="Noto Sans CJK TC Medium" pitchFamily="34" charset="-120"/>
              </a:rPr>
              <a:t>(</a:t>
            </a:r>
            <a:r>
              <a:rPr lang="en-US" altLang="zh-TW" sz="3000" dirty="0" err="1">
                <a:ea typeface="Noto Sans CJK TC Medium" pitchFamily="34" charset="-120"/>
              </a:rPr>
              <a:t>digitalPin</a:t>
            </a:r>
            <a:r>
              <a:rPr lang="en-US" altLang="zh-TW" sz="3000" dirty="0">
                <a:ea typeface="Noto Sans CJK TC Medium" pitchFamily="34" charset="-120"/>
              </a:rPr>
              <a:t>) == </a:t>
            </a:r>
            <a:r>
              <a:rPr lang="en-US" altLang="zh-TW" sz="3000" dirty="0">
                <a:solidFill>
                  <a:srgbClr val="009999"/>
                </a:solidFill>
                <a:ea typeface="Noto Sans CJK TC Medium" pitchFamily="34" charset="-120"/>
              </a:rPr>
              <a:t>LOW</a:t>
            </a:r>
            <a:r>
              <a:rPr lang="en-US" altLang="zh-TW" sz="3000" dirty="0">
                <a:ea typeface="Noto Sans CJK TC Medium" pitchFamily="34" charset="-12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ea typeface="Noto Sans CJK TC Medium" pitchFamily="34" charset="-120"/>
              </a:rPr>
              <a:t>       </a:t>
            </a:r>
            <a:r>
              <a:rPr lang="zh-TW" altLang="en-US" sz="3000" dirty="0">
                <a:ea typeface="Noto Sans CJK TC Medium" pitchFamily="34" charset="-120"/>
              </a:rPr>
              <a:t>        </a:t>
            </a:r>
            <a:r>
              <a:rPr lang="en-US" altLang="zh-TW" sz="3000" dirty="0" err="1">
                <a:solidFill>
                  <a:srgbClr val="C9702A"/>
                </a:solidFill>
                <a:ea typeface="Noto Sans CJK TC Medium" pitchFamily="34" charset="-120"/>
              </a:rPr>
              <a:t>digitalWrite</a:t>
            </a:r>
            <a:r>
              <a:rPr lang="en-US" altLang="zh-TW" sz="3000" dirty="0">
                <a:ea typeface="Noto Sans CJK TC Medium" pitchFamily="34" charset="-120"/>
              </a:rPr>
              <a:t>(</a:t>
            </a:r>
            <a:r>
              <a:rPr lang="en-US" altLang="zh-TW" sz="3000" dirty="0" err="1">
                <a:ea typeface="Noto Sans CJK TC Medium" pitchFamily="34" charset="-120"/>
              </a:rPr>
              <a:t>ledPin</a:t>
            </a:r>
            <a:r>
              <a:rPr lang="en-US" altLang="zh-TW" sz="3000" dirty="0">
                <a:ea typeface="Noto Sans CJK TC Medium" pitchFamily="34" charset="-120"/>
              </a:rPr>
              <a:t>, </a:t>
            </a:r>
            <a:r>
              <a:rPr lang="en-US" altLang="zh-TW" sz="3000" dirty="0">
                <a:solidFill>
                  <a:srgbClr val="009999"/>
                </a:solidFill>
                <a:ea typeface="Noto Sans CJK TC Medium" pitchFamily="34" charset="-120"/>
              </a:rPr>
              <a:t>HIGH</a:t>
            </a:r>
            <a:r>
              <a:rPr lang="en-US" altLang="zh-TW" sz="3000" dirty="0">
                <a:ea typeface="Noto Sans CJK TC Medium" pitchFamily="34" charset="-120"/>
              </a:rPr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ea typeface="Noto Sans CJK TC Medium" pitchFamily="34" charset="-120"/>
              </a:rPr>
              <a:t>    </a:t>
            </a:r>
            <a:r>
              <a:rPr lang="zh-TW" altLang="en-US" sz="3000" dirty="0">
                <a:ea typeface="Noto Sans CJK TC Medium" pitchFamily="34" charset="-120"/>
              </a:rPr>
              <a:t>    </a:t>
            </a:r>
            <a:r>
              <a:rPr lang="en-US" altLang="zh-TW" sz="3000" dirty="0">
                <a:solidFill>
                  <a:srgbClr val="4F6228"/>
                </a:solidFill>
                <a:ea typeface="Noto Sans CJK TC Medium" pitchFamily="34" charset="-120"/>
              </a:rPr>
              <a:t>else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TW" altLang="en-US" sz="3000" dirty="0">
                <a:ea typeface="Noto Sans CJK TC Medium" pitchFamily="34" charset="-120"/>
              </a:rPr>
              <a:t>                </a:t>
            </a:r>
            <a:r>
              <a:rPr lang="en-US" altLang="zh-TW" sz="3000" dirty="0" err="1">
                <a:solidFill>
                  <a:srgbClr val="C9702A"/>
                </a:solidFill>
                <a:ea typeface="Noto Sans CJK TC Medium" pitchFamily="34" charset="-120"/>
              </a:rPr>
              <a:t>digitalWrite</a:t>
            </a:r>
            <a:r>
              <a:rPr lang="en-US" altLang="zh-TW" sz="3000" dirty="0">
                <a:ea typeface="Noto Sans CJK TC Medium" pitchFamily="34" charset="-120"/>
              </a:rPr>
              <a:t>(</a:t>
            </a:r>
            <a:r>
              <a:rPr lang="en-US" altLang="zh-TW" sz="3000" dirty="0" err="1">
                <a:ea typeface="Noto Sans CJK TC Medium" pitchFamily="34" charset="-120"/>
              </a:rPr>
              <a:t>ledPin</a:t>
            </a:r>
            <a:r>
              <a:rPr lang="en-US" altLang="zh-TW" sz="3000" dirty="0">
                <a:ea typeface="Noto Sans CJK TC Medium" pitchFamily="34" charset="-120"/>
              </a:rPr>
              <a:t>, </a:t>
            </a:r>
            <a:r>
              <a:rPr lang="en-US" altLang="zh-TW" sz="3000" dirty="0">
                <a:solidFill>
                  <a:srgbClr val="009999"/>
                </a:solidFill>
                <a:ea typeface="Noto Sans CJK TC Medium" pitchFamily="34" charset="-120"/>
              </a:rPr>
              <a:t>LOW</a:t>
            </a:r>
            <a:r>
              <a:rPr lang="en-US" altLang="zh-TW" sz="3000" dirty="0">
                <a:ea typeface="Noto Sans CJK TC Medium" pitchFamily="34" charset="-120"/>
              </a:rPr>
              <a:t>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ea typeface="Noto Sans CJK TC Medium" pitchFamily="34" charset="-120"/>
              </a:rPr>
              <a:t>        </a:t>
            </a:r>
            <a:r>
              <a:rPr lang="en-US" altLang="zh-TW" sz="3000" dirty="0">
                <a:solidFill>
                  <a:srgbClr val="C9702A"/>
                </a:solidFill>
                <a:ea typeface="Noto Sans CJK TC Medium" pitchFamily="34" charset="-120"/>
              </a:rPr>
              <a:t>delay</a:t>
            </a:r>
            <a:r>
              <a:rPr lang="en-US" altLang="zh-TW" sz="3000" dirty="0">
                <a:ea typeface="Noto Sans CJK TC Medium" pitchFamily="34" charset="-120"/>
              </a:rPr>
              <a:t>(500);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000" dirty="0">
                <a:ea typeface="Noto Sans CJK TC Medium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2615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6600" b="1" dirty="0">
                <a:solidFill>
                  <a:srgbClr val="406387"/>
                </a:solidFill>
              </a:rPr>
              <a:t>Structure and Delay</a:t>
            </a:r>
            <a:endParaRPr lang="zh-TW" altLang="en-US" sz="6600" b="1" dirty="0">
              <a:solidFill>
                <a:srgbClr val="406387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0240" y="2258268"/>
            <a:ext cx="11704320" cy="6436925"/>
          </a:xfrm>
        </p:spPr>
        <p:txBody>
          <a:bodyPr/>
          <a:lstStyle/>
          <a:p>
            <a:pPr marL="36124" indent="0">
              <a:buNone/>
            </a:pPr>
            <a:r>
              <a:rPr lang="en-US" altLang="zh-TW" sz="34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altLang="zh-TW" sz="3413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en-US" altLang="zh-TW" sz="34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41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digitalPin</a:t>
            </a:r>
            <a:r>
              <a:rPr lang="en-US" altLang="zh-TW" sz="34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)==</a:t>
            </a:r>
            <a:r>
              <a:rPr lang="en-US" altLang="zh-TW" sz="3413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altLang="zh-TW" sz="34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6124" indent="0">
              <a:buNone/>
            </a:pPr>
            <a:r>
              <a:rPr lang="en-US" altLang="zh-TW" sz="34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altLang="zh-TW" sz="3413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en-US" altLang="zh-TW" sz="34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41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digitalPin</a:t>
            </a:r>
            <a:r>
              <a:rPr lang="en-US" altLang="zh-TW" sz="34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)==</a:t>
            </a:r>
            <a:r>
              <a:rPr lang="en-US" altLang="zh-TW" sz="3413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US" altLang="zh-TW" sz="34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6124" indent="0">
              <a:buNone/>
            </a:pPr>
            <a:endParaRPr lang="en-US" altLang="zh-TW" sz="3413" dirty="0"/>
          </a:p>
          <a:p>
            <a:pPr marL="36124" indent="0">
              <a:buNone/>
            </a:pPr>
            <a:endParaRPr lang="en-US" altLang="zh-TW" sz="3413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6124" indent="0">
              <a:buNone/>
            </a:pPr>
            <a:r>
              <a:rPr lang="en-US" altLang="zh-TW" sz="3413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//</a:t>
            </a:r>
            <a:r>
              <a:rPr lang="zh-TW" altLang="en-US" sz="3413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比較這兩者在 </a:t>
            </a:r>
            <a:r>
              <a:rPr lang="en-US" altLang="zh-TW" sz="3413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3413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板 </a:t>
            </a:r>
            <a:r>
              <a:rPr lang="en-US" altLang="zh-TW" sz="3413" dirty="0">
                <a:solidFill>
                  <a:srgbClr val="0099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 </a:t>
            </a:r>
            <a:r>
              <a:rPr lang="zh-TW" altLang="en-US" sz="3413" dirty="0">
                <a:solidFill>
                  <a:srgbClr val="00999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燈輸出</a:t>
            </a:r>
            <a:r>
              <a:rPr lang="zh-TW" altLang="en-US" sz="3413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差異</a:t>
            </a:r>
            <a:endParaRPr lang="en-US" altLang="zh-TW" sz="3413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6124" indent="0">
              <a:buNone/>
            </a:pPr>
            <a:br>
              <a:rPr lang="en-US" altLang="zh-TW" sz="3413" dirty="0">
                <a:ea typeface="標楷體" panose="03000509000000000000" pitchFamily="65" charset="-120"/>
              </a:rPr>
            </a:br>
            <a:r>
              <a:rPr lang="en-US" altLang="zh-TW" sz="3413" dirty="0">
                <a:ea typeface="標楷體" panose="03000509000000000000" pitchFamily="65" charset="-120"/>
              </a:rPr>
              <a:t>//</a:t>
            </a:r>
            <a:r>
              <a:rPr lang="zh-TW" altLang="en-US" sz="3413" dirty="0">
                <a:ea typeface="標楷體" panose="03000509000000000000" pitchFamily="65" charset="-120"/>
              </a:rPr>
              <a:t> 調整</a:t>
            </a:r>
            <a:r>
              <a:rPr lang="en-US" altLang="zh-TW" sz="3413" dirty="0">
                <a:ea typeface="標楷體" panose="03000509000000000000" pitchFamily="65" charset="-120"/>
              </a:rPr>
              <a:t>10K</a:t>
            </a:r>
            <a:r>
              <a:rPr lang="zh-TW" altLang="en-US" sz="3413" dirty="0">
                <a:ea typeface="標楷體" panose="03000509000000000000" pitchFamily="65" charset="-120"/>
              </a:rPr>
              <a:t>可變電阻，比較差異</a:t>
            </a:r>
            <a:endParaRPr lang="en-US" altLang="zh-TW" sz="3413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0" y="8756613"/>
            <a:ext cx="7599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https://www.arduino.cc/reference/en/language/structure/control-structure/if/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https://www.arduino.cc/reference/en/language/functions/time/delay/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351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7039" y="6101235"/>
            <a:ext cx="11216640" cy="1413934"/>
          </a:xfrm>
        </p:spPr>
        <p:txBody>
          <a:bodyPr>
            <a:noAutofit/>
          </a:bodyPr>
          <a:lstStyle/>
          <a:p>
            <a:r>
              <a:rPr lang="en-US" altLang="zh-TW" sz="6400" dirty="0">
                <a:solidFill>
                  <a:srgbClr val="C9702A"/>
                </a:solidFill>
                <a:latin typeface="蘋果儷中黑"/>
                <a:ea typeface="DFPKaiSho-Bd" panose="03000700010101010101" pitchFamily="66" charset="-128"/>
              </a:rPr>
              <a:t>Part</a:t>
            </a:r>
            <a:r>
              <a:rPr lang="zh-TW" altLang="en-US" sz="6400" dirty="0">
                <a:solidFill>
                  <a:srgbClr val="C9702A"/>
                </a:solidFill>
                <a:latin typeface="蘋果儷中黑"/>
                <a:ea typeface="DFPKaiSho-Bd" panose="03000700010101010101" pitchFamily="66" charset="-128"/>
              </a:rPr>
              <a:t> </a:t>
            </a:r>
            <a:r>
              <a:rPr lang="en-US" altLang="zh-TW" sz="6400" dirty="0">
                <a:solidFill>
                  <a:srgbClr val="C9702A"/>
                </a:solidFill>
                <a:latin typeface="蘋果儷中黑"/>
                <a:ea typeface="DFPKaiSho-Bd" panose="03000700010101010101" pitchFamily="66" charset="-128"/>
              </a:rPr>
              <a:t>3</a:t>
            </a:r>
            <a:br>
              <a:rPr lang="en-US" altLang="zh-TW" sz="7040" dirty="0">
                <a:solidFill>
                  <a:srgbClr val="C9702A"/>
                </a:solidFill>
                <a:latin typeface="蘋果儷中黑"/>
                <a:ea typeface="HGPMinchoB" panose="02020800000000000000" pitchFamily="18" charset="-128"/>
              </a:rPr>
            </a:br>
            <a:r>
              <a:rPr lang="en-US" altLang="zh-TW" sz="10240" dirty="0">
                <a:solidFill>
                  <a:srgbClr val="E0A239"/>
                </a:solidFill>
                <a:latin typeface="蘋果儷中黑"/>
                <a:ea typeface="HGPMinchoB" panose="02020800000000000000" pitchFamily="18" charset="-128"/>
              </a:rPr>
              <a:t>RFID</a:t>
            </a:r>
            <a:endParaRPr lang="zh-TW" altLang="en-US" sz="10240" dirty="0">
              <a:solidFill>
                <a:srgbClr val="E0A239"/>
              </a:solidFill>
              <a:latin typeface="蘋果儷中黑"/>
              <a:ea typeface="HGPMincho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4930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/>
        </p:nvSpPr>
        <p:spPr>
          <a:xfrm>
            <a:off x="2734998" y="4093587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 err="1">
                <a:solidFill>
                  <a:srgbClr val="406387"/>
                </a:solidFill>
                <a:latin typeface="Times New Roman" panose="02020603050405020304" pitchFamily="18" charset="0"/>
                <a:ea typeface="Yu Mincho Light" panose="02020300000000000000" pitchFamily="18" charset="-128"/>
                <a:cs typeface="Times New Roman" panose="02020603050405020304" pitchFamily="18" charset="0"/>
              </a:rPr>
              <a:t>requency</a:t>
            </a:r>
            <a:endParaRPr lang="en-US" altLang="zh-TW" sz="7200" dirty="0">
              <a:solidFill>
                <a:srgbClr val="406387"/>
              </a:solidFill>
              <a:latin typeface="Times New Roman" panose="02020603050405020304" pitchFamily="18" charset="0"/>
              <a:ea typeface="Yu Mincho Light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36905" y="3141534"/>
            <a:ext cx="923330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rgbClr val="406387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射頻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936905" y="4932132"/>
            <a:ext cx="923330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4800" dirty="0">
                <a:solidFill>
                  <a:srgbClr val="406387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辨識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334199" y="4124204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solidFill>
                  <a:schemeClr val="accent2"/>
                </a:solidFill>
                <a:latin typeface="Times New Roman" panose="02020603050405020304" pitchFamily="18" charset="0"/>
                <a:ea typeface="HGPMinchoB" panose="02020800000000000000" pitchFamily="18" charset="-128"/>
                <a:cs typeface="Times New Roman" panose="02020603050405020304" pitchFamily="18" charset="0"/>
              </a:rPr>
              <a:t>R</a:t>
            </a:r>
            <a:endParaRPr lang="en-US" altLang="zh-TW" sz="7200" dirty="0">
              <a:solidFill>
                <a:schemeClr val="accent2"/>
              </a:solidFill>
              <a:latin typeface="Times New Roman" panose="02020603050405020304" pitchFamily="18" charset="0"/>
              <a:ea typeface="Yu Mincho Light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07734" y="412420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solidFill>
                  <a:schemeClr val="accent2"/>
                </a:solidFill>
                <a:latin typeface="Times New Roman" panose="02020603050405020304" pitchFamily="18" charset="0"/>
                <a:ea typeface="HGPMinchoB" panose="02020800000000000000" pitchFamily="18" charset="-128"/>
                <a:cs typeface="Times New Roman" panose="02020603050405020304" pitchFamily="18" charset="0"/>
              </a:rPr>
              <a:t>F</a:t>
            </a:r>
            <a:endParaRPr lang="en-US" altLang="zh-TW" sz="7200" dirty="0">
              <a:solidFill>
                <a:schemeClr val="accent2"/>
              </a:solidFill>
              <a:latin typeface="Times New Roman" panose="02020603050405020304" pitchFamily="18" charset="0"/>
              <a:ea typeface="Yu Mincho Light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13749" y="4124204"/>
            <a:ext cx="1159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solidFill>
                  <a:schemeClr val="accent2"/>
                </a:solidFill>
                <a:latin typeface="Times New Roman" panose="02020603050405020304" pitchFamily="18" charset="0"/>
                <a:ea typeface="HGPMinchoB" panose="02020800000000000000" pitchFamily="18" charset="-128"/>
                <a:cs typeface="Times New Roman" panose="02020603050405020304" pitchFamily="18" charset="0"/>
              </a:rPr>
              <a:t>ID</a:t>
            </a:r>
            <a:endParaRPr lang="zh-TW" altLang="en-US" sz="7200" dirty="0">
              <a:solidFill>
                <a:schemeClr val="accent2"/>
              </a:solidFill>
              <a:latin typeface="Times New Roman" panose="02020603050405020304" pitchFamily="18" charset="0"/>
              <a:ea typeface="Yu Mincho Light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742537" y="2979140"/>
            <a:ext cx="1766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 err="1">
                <a:solidFill>
                  <a:srgbClr val="406387"/>
                </a:solidFill>
                <a:latin typeface="Times New Roman" panose="02020603050405020304" pitchFamily="18" charset="0"/>
                <a:ea typeface="Yu Mincho Light" panose="02020300000000000000" pitchFamily="18" charset="-128"/>
                <a:cs typeface="Times New Roman" panose="02020603050405020304" pitchFamily="18" charset="0"/>
              </a:rPr>
              <a:t>adio</a:t>
            </a:r>
            <a:endParaRPr lang="en-US" altLang="zh-TW" sz="7200" dirty="0">
              <a:solidFill>
                <a:srgbClr val="406387"/>
              </a:solidFill>
              <a:latin typeface="Times New Roman" panose="02020603050405020304" pitchFamily="18" charset="0"/>
              <a:ea typeface="Yu Mincho Light" panose="020203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295645" y="5262417"/>
            <a:ext cx="4383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 err="1">
                <a:solidFill>
                  <a:srgbClr val="406387"/>
                </a:solidFill>
                <a:latin typeface="Times New Roman" panose="02020603050405020304" pitchFamily="18" charset="0"/>
                <a:ea typeface="Yu Mincho Light" panose="02020300000000000000" pitchFamily="18" charset="-128"/>
                <a:cs typeface="Times New Roman" panose="02020603050405020304" pitchFamily="18" charset="0"/>
              </a:rPr>
              <a:t>entification</a:t>
            </a:r>
            <a:endParaRPr lang="zh-TW" altLang="en-US" sz="7200" dirty="0">
              <a:solidFill>
                <a:srgbClr val="406387"/>
              </a:solidFill>
              <a:latin typeface="Times New Roman" panose="02020603050405020304" pitchFamily="18" charset="0"/>
              <a:ea typeface="Yu Mincho Light" panose="020203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5 0.00049 L -0.24597 -0.1183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1" y="-59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9 1.51042E-6 L -0.29432 -0.0047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97" y="-2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313E-6 1.51042E-6 L -0.33667 0.11784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33" y="589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0" grpId="0"/>
      <p:bldP spid="12" grpId="0"/>
      <p:bldP spid="13" grpId="0"/>
      <p:bldP spid="14" grpId="0"/>
      <p:bldP spid="15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dirty="0">
                <a:solidFill>
                  <a:srgbClr val="406387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分類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334846"/>
              </p:ext>
            </p:extLst>
          </p:nvPr>
        </p:nvGraphicFramePr>
        <p:xfrm>
          <a:off x="173989" y="2712125"/>
          <a:ext cx="12597131" cy="47000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4033">
                  <a:extLst>
                    <a:ext uri="{9D8B030D-6E8A-4147-A177-3AD203B41FA5}">
                      <a16:colId xmlns:a16="http://schemas.microsoft.com/office/drawing/2014/main" val="498679590"/>
                    </a:ext>
                  </a:extLst>
                </a:gridCol>
                <a:gridCol w="2170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737">
                  <a:extLst>
                    <a:ext uri="{9D8B030D-6E8A-4147-A177-3AD203B41FA5}">
                      <a16:colId xmlns:a16="http://schemas.microsoft.com/office/drawing/2014/main" val="666633229"/>
                    </a:ext>
                  </a:extLst>
                </a:gridCol>
                <a:gridCol w="2293186">
                  <a:extLst>
                    <a:ext uri="{9D8B030D-6E8A-4147-A177-3AD203B41FA5}">
                      <a16:colId xmlns:a16="http://schemas.microsoft.com/office/drawing/2014/main" val="424424713"/>
                    </a:ext>
                  </a:extLst>
                </a:gridCol>
                <a:gridCol w="3246114">
                  <a:extLst>
                    <a:ext uri="{9D8B030D-6E8A-4147-A177-3AD203B41FA5}">
                      <a16:colId xmlns:a16="http://schemas.microsoft.com/office/drawing/2014/main" val="3848342830"/>
                    </a:ext>
                  </a:extLst>
                </a:gridCol>
              </a:tblGrid>
              <a:tr h="400981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Frequency</a:t>
                      </a:r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Wavelength</a:t>
                      </a:r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Range</a:t>
                      </a:r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Data speed</a:t>
                      </a:r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 marL="97536" marR="97536" marT="48768" marB="48768" anchor="ctr"/>
                </a:tc>
                <a:extLst>
                  <a:ext uri="{0D108BD9-81ED-4DB2-BD59-A6C34878D82A}">
                    <a16:rowId xmlns:a16="http://schemas.microsoft.com/office/drawing/2014/main" val="124103281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altLang="zh-TW" sz="3000" dirty="0"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120–150 kHz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dirty="0"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~222 m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10 cm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zh-TW" altLang="en-US" sz="3000" dirty="0"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寵物晶片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453272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13.56 MHz</a:t>
                      </a:r>
                      <a:endParaRPr lang="zh-TW" altLang="en-US" sz="3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~22 m</a:t>
                      </a:r>
                      <a:endParaRPr lang="zh-TW" altLang="en-US" sz="3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~10 cm</a:t>
                      </a:r>
                      <a:endParaRPr lang="zh-TW" altLang="en-US" sz="3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Low to moderate</a:t>
                      </a:r>
                      <a:endParaRPr lang="zh-TW" altLang="en-US" sz="3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TW" sz="300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Mifare</a:t>
                      </a:r>
                      <a:br>
                        <a:rPr lang="en-US" altLang="zh-TW" sz="300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</a:br>
                      <a:r>
                        <a:rPr lang="en-US" altLang="zh-TW" sz="300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300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一卡通</a:t>
                      </a:r>
                      <a:r>
                        <a:rPr lang="en-US" altLang="zh-TW" sz="300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300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悠遊卡</a:t>
                      </a:r>
                      <a:r>
                        <a:rPr lang="en-US" altLang="zh-TW" sz="300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3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106046731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433 MHz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dirty="0"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~0.69 m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1–100 m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Moderate</a:t>
                      </a:r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r>
                        <a:rPr lang="zh-TW" altLang="en-US" sz="3000" dirty="0"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商家叫號裝置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1273369150"/>
                  </a:ext>
                </a:extLst>
              </a:tr>
              <a:tr h="715264"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865~868 MHz(EU)</a:t>
                      </a:r>
                      <a:br>
                        <a:rPr lang="en-US" altLang="zh-TW" sz="3000" dirty="0"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</a:br>
                      <a:r>
                        <a:rPr lang="en-US" altLang="zh-TW" sz="3000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922~928 MHz(TW)</a:t>
                      </a:r>
                      <a:endParaRPr lang="zh-TW" altLang="en-US" sz="3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dirty="0"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~346 cm</a:t>
                      </a:r>
                      <a:br>
                        <a:rPr lang="en-US" altLang="zh-TW" sz="3000" dirty="0"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</a:br>
                      <a:r>
                        <a:rPr lang="en-US" altLang="zh-TW" sz="3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~328 cm</a:t>
                      </a:r>
                      <a:endParaRPr lang="zh-TW" altLang="en-US" sz="3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1–12 m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Moderate to high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br>
                        <a:rPr lang="en-US" altLang="zh-TW" sz="3000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</a:br>
                      <a:r>
                        <a:rPr lang="en-US" altLang="zh-TW" sz="3000" kern="1200" dirty="0" err="1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eTag</a:t>
                      </a:r>
                      <a:r>
                        <a:rPr lang="en-US" altLang="zh-TW" sz="3000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zh-TW" altLang="en-US" sz="3000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高速公路</a:t>
                      </a:r>
                      <a:r>
                        <a:rPr lang="en-US" altLang="zh-TW" sz="3000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3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358448871"/>
                  </a:ext>
                </a:extLst>
              </a:tr>
              <a:tr h="715264"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2.4 –2.5 GHz</a:t>
                      </a:r>
                    </a:p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3000" u="none" strike="noStrike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microwave</a:t>
                      </a:r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dirty="0"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~12.3 cm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1–10 m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3000" dirty="0">
                        <a:latin typeface="Times New Roman" panose="02020603050405020304" pitchFamily="18" charset="0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r>
                        <a:rPr lang="en-US" altLang="zh-TW" sz="3000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Bluetooth standards</a:t>
                      </a:r>
                    </a:p>
                    <a:p>
                      <a:pPr marL="0" marR="0" indent="0" algn="l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kern="1200" dirty="0">
                          <a:effectLst/>
                          <a:latin typeface="Times New Roman" panose="02020603050405020304" pitchFamily="18" charset="0"/>
                          <a:ea typeface="Yu Gothic UI" panose="020B0500000000000000" pitchFamily="34" charset="-128"/>
                          <a:cs typeface="Times New Roman" panose="02020603050405020304" pitchFamily="18" charset="0"/>
                        </a:rPr>
                        <a:t>802.11 WLAN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256042017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345238" y="7719731"/>
            <a:ext cx="8833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/>
            <a:r>
              <a:rPr lang="zh-TW" altLang="en-US" sz="3200" b="0" kern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什麼是主動式</a:t>
            </a:r>
            <a:r>
              <a:rPr lang="en-US" altLang="zh-TW" sz="3200" b="0" kern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3200" b="0" kern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被動式？</a:t>
            </a:r>
            <a:br>
              <a:rPr lang="en-US" altLang="zh-TW" sz="3200" b="0" kern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3200" b="0" kern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溝通方式</a:t>
            </a:r>
            <a:r>
              <a:rPr lang="en-US" altLang="zh-TW" sz="3200" b="0" kern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r>
              <a:rPr lang="zh-TW" altLang="en-US" sz="3200" b="0" kern="1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Coupling (</a:t>
            </a:r>
            <a:r>
              <a:rPr lang="zh-TW" altLang="en-US" sz="3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耦合</a:t>
            </a:r>
            <a:r>
              <a:rPr lang="en-US" altLang="zh-TW" sz="3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r>
              <a:rPr lang="zh-TW" altLang="en-US" sz="3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3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Propagation</a:t>
            </a:r>
            <a:r>
              <a:rPr lang="zh-TW" altLang="en-US" sz="3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傳播</a:t>
            </a:r>
            <a:r>
              <a:rPr lang="en-US" altLang="zh-TW" sz="3200" dirty="0">
                <a:solidFill>
                  <a:srgbClr val="406387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76695" y="7418297"/>
            <a:ext cx="314701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300460" hangingPunct="1"/>
            <a:r>
              <a:rPr lang="zh-TW" altLang="en-US" sz="1920" b="0" kern="1200" dirty="0">
                <a:solidFill>
                  <a:prstClr val="white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rPr>
              <a:t>小帕我婆，誰都不准跟我搶</a:t>
            </a:r>
            <a:endParaRPr lang="en-US" altLang="zh-TW" sz="1920" b="0" kern="1200" dirty="0">
              <a:solidFill>
                <a:prstClr val="white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509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3824990" y="6014760"/>
            <a:ext cx="3336404" cy="2047533"/>
            <a:chOff x="3824990" y="6014760"/>
            <a:chExt cx="3336404" cy="2047533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6EE39CB-90B4-4822-83EF-88590316AF85}"/>
                </a:ext>
              </a:extLst>
            </p:cNvPr>
            <p:cNvSpPr/>
            <p:nvPr/>
          </p:nvSpPr>
          <p:spPr>
            <a:xfrm rot="2640485">
              <a:off x="5056706" y="6225806"/>
              <a:ext cx="1713378" cy="82271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3879DE3-BF33-49CC-9EE6-C18737A11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4472" y="6467944"/>
              <a:ext cx="1938220" cy="488453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E49936F-A03E-43BF-BA08-E8E8BCA9A48E}"/>
                </a:ext>
              </a:extLst>
            </p:cNvPr>
            <p:cNvSpPr/>
            <p:nvPr/>
          </p:nvSpPr>
          <p:spPr>
            <a:xfrm rot="3750396">
              <a:off x="3750434" y="6462855"/>
              <a:ext cx="1852152" cy="955962"/>
            </a:xfrm>
            <a:prstGeom prst="ellipse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020834A-C241-431A-A718-239D73677CEF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4956405" y="6488005"/>
              <a:ext cx="144105" cy="232173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0B21DC-7A4C-4AE9-8C64-D9F899DD76C9}"/>
                </a:ext>
              </a:extLst>
            </p:cNvPr>
            <p:cNvSpPr txBox="1"/>
            <p:nvPr/>
          </p:nvSpPr>
          <p:spPr>
            <a:xfrm>
              <a:off x="4627958" y="6918879"/>
              <a:ext cx="595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TW" altLang="en-US" sz="4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0BCE7A-1F35-4AA6-AD77-521170476A55}"/>
                </a:ext>
              </a:extLst>
            </p:cNvPr>
            <p:cNvSpPr txBox="1"/>
            <p:nvPr/>
          </p:nvSpPr>
          <p:spPr>
            <a:xfrm>
              <a:off x="6456999" y="7176153"/>
              <a:ext cx="423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48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975A5AA-E192-4A99-9AD4-009AA702734B}"/>
                </a:ext>
              </a:extLst>
            </p:cNvPr>
            <p:cNvSpPr/>
            <p:nvPr/>
          </p:nvSpPr>
          <p:spPr>
            <a:xfrm>
              <a:off x="4476553" y="7407511"/>
              <a:ext cx="82757" cy="241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30E552B-834E-4342-8BCC-72EC42BD7A68}"/>
                </a:ext>
              </a:extLst>
            </p:cNvPr>
            <p:cNvCxnSpPr>
              <a:cxnSpLocks/>
            </p:cNvCxnSpPr>
            <p:nvPr/>
          </p:nvCxnSpPr>
          <p:spPr>
            <a:xfrm>
              <a:off x="4438667" y="7428918"/>
              <a:ext cx="0" cy="349407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1BE2026-C5B0-4897-99AE-C982C4280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7772" y="7603621"/>
              <a:ext cx="184" cy="348201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5526D17-6332-46A4-8E67-FA4E7AD3D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4990" y="6934635"/>
              <a:ext cx="901347" cy="22796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5D2DC45-742A-4840-AE34-0DC6B6D31E61}"/>
                </a:ext>
              </a:extLst>
            </p:cNvPr>
            <p:cNvCxnSpPr>
              <a:cxnSpLocks/>
            </p:cNvCxnSpPr>
            <p:nvPr/>
          </p:nvCxnSpPr>
          <p:spPr>
            <a:xfrm>
              <a:off x="5771805" y="7148580"/>
              <a:ext cx="0" cy="415639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955156F-4384-4239-9032-EFAFE4885285}"/>
                </a:ext>
              </a:extLst>
            </p:cNvPr>
            <p:cNvCxnSpPr>
              <a:cxnSpLocks/>
            </p:cNvCxnSpPr>
            <p:nvPr/>
          </p:nvCxnSpPr>
          <p:spPr>
            <a:xfrm>
              <a:off x="5621017" y="7027842"/>
              <a:ext cx="2565" cy="352842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066A782-C908-4A62-84D8-819A4A25624A}"/>
                </a:ext>
              </a:extLst>
            </p:cNvPr>
            <p:cNvSpPr txBox="1"/>
            <p:nvPr/>
          </p:nvSpPr>
          <p:spPr>
            <a:xfrm>
              <a:off x="6676966" y="7539073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8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: Single Corner Snipped 90">
              <a:extLst>
                <a:ext uri="{FF2B5EF4-FFF2-40B4-BE49-F238E27FC236}">
                  <a16:creationId xmlns:a16="http://schemas.microsoft.com/office/drawing/2014/main" id="{5D51AE53-FEC4-4F0C-837E-2C05FC8E9A63}"/>
                </a:ext>
              </a:extLst>
            </p:cNvPr>
            <p:cNvSpPr/>
            <p:nvPr/>
          </p:nvSpPr>
          <p:spPr>
            <a:xfrm>
              <a:off x="5664914" y="7008311"/>
              <a:ext cx="61611" cy="360182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Oval 70">
              <a:extLst>
                <a:ext uri="{FF2B5EF4-FFF2-40B4-BE49-F238E27FC236}">
                  <a16:creationId xmlns:a16="http://schemas.microsoft.com/office/drawing/2014/main" id="{B4CE65DA-452E-4595-80CE-D5677E1BA18B}"/>
                </a:ext>
              </a:extLst>
            </p:cNvPr>
            <p:cNvSpPr/>
            <p:nvPr/>
          </p:nvSpPr>
          <p:spPr>
            <a:xfrm rot="2640485">
              <a:off x="4982059" y="6153217"/>
              <a:ext cx="1852152" cy="955962"/>
            </a:xfrm>
            <a:prstGeom prst="ellipse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A258349-A351-47E0-84CE-00A5C2029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3320" y="6720178"/>
              <a:ext cx="335625" cy="84468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E91707-77AB-45ED-A63E-F61D00FE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r>
              <a:rPr lang="zh-TW" altLang="en-US" dirty="0">
                <a:solidFill>
                  <a:srgbClr val="406387"/>
                </a:solidFill>
              </a:rPr>
              <a:t> 裝置溝通方式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C0758-72C4-41F7-8831-BAB1ABBBE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solidFill>
                  <a:srgbClr val="5A6B7D"/>
                </a:solidFill>
              </a:rPr>
              <a:t>Coupling</a:t>
            </a:r>
            <a:endParaRPr lang="zh-TW" altLang="en-US" sz="4400" dirty="0">
              <a:solidFill>
                <a:srgbClr val="5A6B7D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037566" y="3563622"/>
            <a:ext cx="2166606" cy="1775734"/>
            <a:chOff x="1037566" y="3563622"/>
            <a:chExt cx="2166606" cy="177573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4836A29-FFBA-4776-957B-5A2EFC5AD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253" y="3563622"/>
              <a:ext cx="735785" cy="857042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D0FB4B-4554-4172-81DE-EA4BA46F8D0F}"/>
                </a:ext>
              </a:extLst>
            </p:cNvPr>
            <p:cNvSpPr/>
            <p:nvPr/>
          </p:nvSpPr>
          <p:spPr>
            <a:xfrm rot="2531807">
              <a:off x="1037566" y="3928485"/>
              <a:ext cx="1911374" cy="114043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649AACE-A4B5-4D9D-ABA2-DEE8E1D17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2197" y="4346903"/>
              <a:ext cx="862564" cy="992453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414605-BA63-42D8-AEEB-428DF2B0E25E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>
              <a:off x="2376257" y="4076262"/>
              <a:ext cx="232880" cy="25087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A0A56D-F8D6-45D6-B932-6F736F4D806D}"/>
                </a:ext>
              </a:extLst>
            </p:cNvPr>
            <p:cNvSpPr txBox="1"/>
            <p:nvPr/>
          </p:nvSpPr>
          <p:spPr>
            <a:xfrm>
              <a:off x="1993253" y="4346903"/>
              <a:ext cx="423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4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2D7C7D-D5CE-4F15-BAC6-032BECCE54A3}"/>
                </a:ext>
              </a:extLst>
            </p:cNvPr>
            <p:cNvSpPr txBox="1"/>
            <p:nvPr/>
          </p:nvSpPr>
          <p:spPr>
            <a:xfrm>
              <a:off x="2609137" y="3563622"/>
              <a:ext cx="595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TW" altLang="en-US" sz="4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197144" y="3574814"/>
            <a:ext cx="1995085" cy="2002024"/>
            <a:chOff x="4197144" y="3574814"/>
            <a:chExt cx="1995085" cy="200202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FE1A97-0C89-441F-82D0-2F2AC70A87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831" y="3574814"/>
              <a:ext cx="735785" cy="85704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0F5A6F-2D3D-4A75-8601-97F0EB720781}"/>
                </a:ext>
              </a:extLst>
            </p:cNvPr>
            <p:cNvSpPr/>
            <p:nvPr/>
          </p:nvSpPr>
          <p:spPr>
            <a:xfrm rot="2531807">
              <a:off x="4197144" y="3939677"/>
              <a:ext cx="1911374" cy="1140439"/>
            </a:xfrm>
            <a:prstGeom prst="ellipse">
              <a:avLst/>
            </a:prstGeom>
            <a:noFill/>
            <a:ln w="762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10D2C1-A866-469C-8DEE-5882AC7ACAF9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>
              <a:off x="5535835" y="4087454"/>
              <a:ext cx="232880" cy="250870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19CB781-8B45-47DB-9F6F-0CF196D702D3}"/>
                </a:ext>
              </a:extLst>
            </p:cNvPr>
            <p:cNvSpPr txBox="1"/>
            <p:nvPr/>
          </p:nvSpPr>
          <p:spPr>
            <a:xfrm>
              <a:off x="5152831" y="4358095"/>
              <a:ext cx="595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TW" altLang="en-US" sz="4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76431E-8106-4256-85AA-F48310D5829A}"/>
                </a:ext>
              </a:extLst>
            </p:cNvPr>
            <p:cNvSpPr txBox="1"/>
            <p:nvPr/>
          </p:nvSpPr>
          <p:spPr>
            <a:xfrm>
              <a:off x="5768715" y="3574814"/>
              <a:ext cx="4235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8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4800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6435FAE-A200-4C98-96FD-CB0EF8821C70}"/>
                </a:ext>
              </a:extLst>
            </p:cNvPr>
            <p:cNvSpPr/>
            <p:nvPr/>
          </p:nvSpPr>
          <p:spPr>
            <a:xfrm>
              <a:off x="4868983" y="4941311"/>
              <a:ext cx="83095" cy="179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C8FD29F-9CF9-405C-B783-760EAF479658}"/>
                </a:ext>
              </a:extLst>
            </p:cNvPr>
            <p:cNvCxnSpPr>
              <a:cxnSpLocks/>
            </p:cNvCxnSpPr>
            <p:nvPr/>
          </p:nvCxnSpPr>
          <p:spPr>
            <a:xfrm>
              <a:off x="4833583" y="4969957"/>
              <a:ext cx="0" cy="519306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1CACD63-3735-4045-BF5C-4ADA5FEB72DE}"/>
                </a:ext>
              </a:extLst>
            </p:cNvPr>
            <p:cNvCxnSpPr>
              <a:cxnSpLocks/>
            </p:cNvCxnSpPr>
            <p:nvPr/>
          </p:nvCxnSpPr>
          <p:spPr>
            <a:xfrm>
              <a:off x="4990422" y="5110005"/>
              <a:ext cx="0" cy="466833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BA69F65-E34D-4612-83AE-AE3B52B0F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1775" y="4358095"/>
              <a:ext cx="862564" cy="99245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AutoShape 2" descr="{\mathcal  {E}}=-N{{\Delta \Phi _{B}} \over \Delta t}">
            <a:extLst>
              <a:ext uri="{FF2B5EF4-FFF2-40B4-BE49-F238E27FC236}">
                <a16:creationId xmlns:a16="http://schemas.microsoft.com/office/drawing/2014/main" id="{0F848ADF-9422-43CF-A82C-957E8A41D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18212" y="4855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27CDBB3-079B-4782-A0D5-E3CEDAED668C}"/>
                  </a:ext>
                </a:extLst>
              </p:cNvPr>
              <p:cNvSpPr txBox="1"/>
              <p:nvPr/>
            </p:nvSpPr>
            <p:spPr>
              <a:xfrm>
                <a:off x="6600550" y="5825181"/>
                <a:ext cx="6336204" cy="1665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zh-TW" alt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4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acc>
                            <m:accPr>
                              <m:chr m:val="⃑"/>
                              <m:ctrlPr>
                                <a:rPr lang="en-US" altLang="zh-TW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4000" b="1" i="1" smtClean="0"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TW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en-US" altLang="zh-TW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altLang="zh-TW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zh-TW" sz="4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TW" altLang="en-US" sz="4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acc>
                        <m:accPr>
                          <m:chr m:val="⃑"/>
                          <m:ctrlPr>
                            <a:rPr lang="en-US" altLang="zh-TW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0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acc>
                      <m:r>
                        <a:rPr lang="en-US" altLang="zh-TW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4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TW" sz="4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4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zh-TW" altLang="en-US" sz="4000" b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27CDBB3-079B-4782-A0D5-E3CEDAED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550" y="5825181"/>
                <a:ext cx="6336204" cy="16653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8FFC9FE9-2379-45DF-AEEA-2FF5D40696A6}"/>
              </a:ext>
            </a:extLst>
          </p:cNvPr>
          <p:cNvSpPr/>
          <p:nvPr/>
        </p:nvSpPr>
        <p:spPr>
          <a:xfrm>
            <a:off x="17900" y="8246485"/>
            <a:ext cx="109945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https://en.wikipedia.org/wiki/Faraday%27s_law_of_induction </a:t>
            </a:r>
          </a:p>
          <a:p>
            <a:r>
              <a:rPr lang="zh-TW" altLang="en-US" dirty="0">
                <a:hlinkClick r:id="rId4"/>
              </a:rPr>
              <a:t>https://en.wikipedia.org/wiki/Electromagnetic_coil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https://www.youtube.com/watch?v=vOKlz0TUEJM&amp;index=59&amp;list=PLjVQeqvy1gRbt_NHxHrvOshbcSYCQXaQY</a:t>
            </a:r>
            <a:endParaRPr lang="en-US" altLang="zh-TW" dirty="0"/>
          </a:p>
          <a:p>
            <a:r>
              <a:rPr lang="zh-TW" altLang="en-US" dirty="0"/>
              <a:t>北一女開放式課程</a:t>
            </a:r>
            <a:r>
              <a:rPr lang="en-US" altLang="zh-TW" dirty="0"/>
              <a:t>【</a:t>
            </a:r>
            <a:r>
              <a:rPr lang="zh-TW" altLang="en-US" dirty="0"/>
              <a:t>邱莉華老師</a:t>
            </a:r>
            <a:r>
              <a:rPr lang="en-US" altLang="zh-TW" dirty="0"/>
              <a:t>】</a:t>
            </a:r>
            <a:r>
              <a:rPr lang="zh-TW" altLang="en-US" dirty="0"/>
              <a:t>高三選修物理 </a:t>
            </a:r>
            <a:r>
              <a:rPr lang="en-US" altLang="zh-TW" dirty="0"/>
              <a:t>ch9</a:t>
            </a:r>
            <a:r>
              <a:rPr lang="zh-TW" altLang="en-US" dirty="0"/>
              <a:t>電磁感應</a:t>
            </a:r>
            <a:r>
              <a:rPr lang="en-US" altLang="zh-TW" dirty="0"/>
              <a:t>(1) 20170214102256</a:t>
            </a:r>
          </a:p>
          <a:p>
            <a:endParaRPr lang="en-US" altLang="zh-TW" dirty="0"/>
          </a:p>
        </p:txBody>
      </p:sp>
      <p:grpSp>
        <p:nvGrpSpPr>
          <p:cNvPr id="31" name="群組 30"/>
          <p:cNvGrpSpPr/>
          <p:nvPr/>
        </p:nvGrpSpPr>
        <p:grpSpPr>
          <a:xfrm>
            <a:off x="6437290" y="3563472"/>
            <a:ext cx="6306957" cy="1818189"/>
            <a:chOff x="6437290" y="3563472"/>
            <a:chExt cx="6306957" cy="1818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4F82CBB-8220-44E3-9372-D52B204CFC87}"/>
                    </a:ext>
                  </a:extLst>
                </p:cNvPr>
                <p:cNvSpPr txBox="1"/>
                <p:nvPr/>
              </p:nvSpPr>
              <p:spPr>
                <a:xfrm>
                  <a:off x="8060064" y="4016991"/>
                  <a:ext cx="2783603" cy="10638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TW" sz="4800" b="1" i="1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Ɛ</a:t>
                  </a:r>
                  <a14:m>
                    <m:oMath xmlns:m="http://schemas.openxmlformats.org/officeDocument/2006/math">
                      <m:r>
                        <a:rPr lang="zh-TW" altLang="en-US" sz="4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TW" sz="48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TW" sz="4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b>
                              <m:r>
                                <a:rPr lang="en-US" altLang="zh-TW" sz="4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a14:m>
                  <a:endParaRPr lang="zh-TW" altLang="en-US" sz="4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4F82CBB-8220-44E3-9372-D52B204CF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064" y="4016991"/>
                  <a:ext cx="2783603" cy="106388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567" t="-1724" b="-258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60EAE81-D2BE-4AD8-B0B7-B1ECD3121A7E}"/>
                </a:ext>
              </a:extLst>
            </p:cNvPr>
            <p:cNvSpPr/>
            <p:nvPr/>
          </p:nvSpPr>
          <p:spPr>
            <a:xfrm>
              <a:off x="6437290" y="4858441"/>
              <a:ext cx="32624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Arial" panose="020B0604020202020204" pitchFamily="34" charset="0"/>
                  <a:cs typeface="Arial" panose="020B0604020202020204" pitchFamily="34" charset="0"/>
                  <a:hlinkClick r:id="rId7" tooltip="Electromotive forc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</a:t>
              </a:r>
              <a:r>
                <a:rPr lang="zh-TW" altLang="zh-TW" sz="2800" dirty="0">
                  <a:latin typeface="Arial" panose="020B0604020202020204" pitchFamily="34" charset="0"/>
                  <a:cs typeface="Arial" panose="020B0604020202020204" pitchFamily="34" charset="0"/>
                  <a:hlinkClick r:id="rId7" tooltip="Electromotive forc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lectromotive force</a:t>
              </a:r>
              <a:endParaRPr lang="zh-TW" alt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8983CAD-C803-4676-9D5B-A648BB70320B}"/>
                </a:ext>
              </a:extLst>
            </p:cNvPr>
            <p:cNvSpPr/>
            <p:nvPr/>
          </p:nvSpPr>
          <p:spPr>
            <a:xfrm>
              <a:off x="10440411" y="3563472"/>
              <a:ext cx="23038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Arial" panose="020B0604020202020204" pitchFamily="34" charset="0"/>
                  <a:cs typeface="Arial" panose="020B0604020202020204" pitchFamily="34" charset="0"/>
                  <a:hlinkClick r:id="rId8" tooltip="Magnetic flux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</a:t>
              </a:r>
              <a:r>
                <a:rPr lang="zh-TW" altLang="zh-TW" sz="2800" dirty="0">
                  <a:latin typeface="Arial" panose="020B0604020202020204" pitchFamily="34" charset="0"/>
                  <a:cs typeface="Arial" panose="020B0604020202020204" pitchFamily="34" charset="0"/>
                  <a:hlinkClick r:id="rId8" tooltip="Magnetic flux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agnetic flux</a:t>
              </a:r>
              <a:endParaRPr lang="zh-TW" altLang="en-US" sz="28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161520" y="5810457"/>
            <a:ext cx="1955800" cy="1957730"/>
            <a:chOff x="1161520" y="5810457"/>
            <a:chExt cx="1955800" cy="19577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9D5A93-C834-4BC2-A72D-3121BF0A9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20" y="5810457"/>
              <a:ext cx="651534" cy="766078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82B35FA-548F-4D92-A044-168FE381E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6173" y="6906433"/>
              <a:ext cx="635014" cy="774147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9F23DF-BE3F-4E77-B8E6-ADBDA3D4CAA0}"/>
                </a:ext>
              </a:extLst>
            </p:cNvPr>
            <p:cNvCxnSpPr>
              <a:cxnSpLocks/>
            </p:cNvCxnSpPr>
            <p:nvPr/>
          </p:nvCxnSpPr>
          <p:spPr>
            <a:xfrm>
              <a:off x="1767975" y="5821007"/>
              <a:ext cx="1349345" cy="1139479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738EFF8-FF31-4298-AF3F-DB7B2112CC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4971" y="6537601"/>
              <a:ext cx="554073" cy="460802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AD162CF-3974-4511-97DD-A61186C27E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4407" y="7220956"/>
              <a:ext cx="549311" cy="446281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DFFBE5-F4C0-4170-92FE-A39D51B0FC6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17062" y="7260750"/>
              <a:ext cx="554073" cy="460802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8883DC4-BA70-4F9A-92A4-405EAD52B05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98333" y="7010946"/>
              <a:ext cx="554073" cy="460802"/>
            </a:xfrm>
            <a:prstGeom prst="straightConnector1">
              <a:avLst/>
            </a:prstGeom>
            <a:ln w="762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802F678-AE35-405C-8AB8-EE00C6824C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0957" y="6042277"/>
              <a:ext cx="224384" cy="263082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D1849C-5E88-4148-9E7E-799EE403A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9437" y="7128181"/>
              <a:ext cx="229730" cy="277435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33E7EA-75A1-4641-A927-7B1FC9C5326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40882" y="6260838"/>
              <a:ext cx="229730" cy="277435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1694DD-10FD-4B2B-8265-CFEB85EC5F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4811" y="6669646"/>
              <a:ext cx="273800" cy="229729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437644-1B21-4697-9483-2F1F57D5B3E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127362" y="7295914"/>
              <a:ext cx="229730" cy="277435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646CDB-F7E3-47B0-A9A4-7754323B4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8695" y="7107814"/>
              <a:ext cx="231702" cy="248278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C0B2E5C-3779-4CB7-8DA1-BEDFC191F9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3539" y="7394643"/>
              <a:ext cx="229730" cy="277435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群組 109"/>
            <p:cNvGrpSpPr/>
            <p:nvPr/>
          </p:nvGrpSpPr>
          <p:grpSpPr>
            <a:xfrm>
              <a:off x="1594130" y="6215539"/>
              <a:ext cx="131825" cy="125878"/>
              <a:chOff x="1316188" y="6037028"/>
              <a:chExt cx="131825" cy="125878"/>
            </a:xfrm>
          </p:grpSpPr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1322544" y="6037436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7" name="直線接點 86"/>
              <p:cNvCxnSpPr/>
              <p:nvPr/>
            </p:nvCxnSpPr>
            <p:spPr>
              <a:xfrm>
                <a:off x="1384297" y="6041183"/>
                <a:ext cx="3568" cy="121723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/>
              <p:cNvCxnSpPr/>
              <p:nvPr/>
            </p:nvCxnSpPr>
            <p:spPr>
              <a:xfrm flipV="1">
                <a:off x="1316188" y="6098369"/>
                <a:ext cx="126447" cy="1471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群組 94"/>
            <p:cNvGrpSpPr/>
            <p:nvPr/>
          </p:nvGrpSpPr>
          <p:grpSpPr>
            <a:xfrm>
              <a:off x="1289800" y="5951547"/>
              <a:ext cx="125878" cy="125061"/>
              <a:chOff x="1228941" y="5692322"/>
              <a:chExt cx="125878" cy="125061"/>
            </a:xfrm>
          </p:grpSpPr>
          <p:sp>
            <p:nvSpPr>
              <p:cNvPr id="96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1228941" y="5692322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Flowchart: Connector 50">
                <a:extLst>
                  <a:ext uri="{FF2B5EF4-FFF2-40B4-BE49-F238E27FC236}">
                    <a16:creationId xmlns:a16="http://schemas.microsoft.com/office/drawing/2014/main" id="{41D71F85-804A-4181-9539-365EE4C3516E}"/>
                  </a:ext>
                </a:extLst>
              </p:cNvPr>
              <p:cNvSpPr/>
              <p:nvPr/>
            </p:nvSpPr>
            <p:spPr>
              <a:xfrm flipH="1" flipV="1">
                <a:off x="1276145" y="5741082"/>
                <a:ext cx="31470" cy="27780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12" name="群組 111"/>
            <p:cNvGrpSpPr/>
            <p:nvPr/>
          </p:nvGrpSpPr>
          <p:grpSpPr>
            <a:xfrm>
              <a:off x="2258497" y="6505195"/>
              <a:ext cx="131825" cy="125878"/>
              <a:chOff x="1316188" y="6037028"/>
              <a:chExt cx="131825" cy="125878"/>
            </a:xfrm>
          </p:grpSpPr>
          <p:sp>
            <p:nvSpPr>
              <p:cNvPr id="113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1322544" y="6037436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4" name="直線接點 113"/>
              <p:cNvCxnSpPr/>
              <p:nvPr/>
            </p:nvCxnSpPr>
            <p:spPr>
              <a:xfrm>
                <a:off x="1384297" y="6041183"/>
                <a:ext cx="3568" cy="121723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/>
              <p:nvPr/>
            </p:nvCxnSpPr>
            <p:spPr>
              <a:xfrm flipV="1">
                <a:off x="1316188" y="6098369"/>
                <a:ext cx="126447" cy="1471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群組 115"/>
            <p:cNvGrpSpPr/>
            <p:nvPr/>
          </p:nvGrpSpPr>
          <p:grpSpPr>
            <a:xfrm>
              <a:off x="2548945" y="6191489"/>
              <a:ext cx="125878" cy="125061"/>
              <a:chOff x="1228941" y="5692322"/>
              <a:chExt cx="125878" cy="125061"/>
            </a:xfrm>
          </p:grpSpPr>
          <p:sp>
            <p:nvSpPr>
              <p:cNvPr id="117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1228941" y="5692322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Flowchart: Connector 50">
                <a:extLst>
                  <a:ext uri="{FF2B5EF4-FFF2-40B4-BE49-F238E27FC236}">
                    <a16:creationId xmlns:a16="http://schemas.microsoft.com/office/drawing/2014/main" id="{41D71F85-804A-4181-9539-365EE4C3516E}"/>
                  </a:ext>
                </a:extLst>
              </p:cNvPr>
              <p:cNvSpPr/>
              <p:nvPr/>
            </p:nvSpPr>
            <p:spPr>
              <a:xfrm flipH="1" flipV="1">
                <a:off x="1276145" y="5741082"/>
                <a:ext cx="31470" cy="27780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19" name="群組 118"/>
            <p:cNvGrpSpPr/>
            <p:nvPr/>
          </p:nvGrpSpPr>
          <p:grpSpPr>
            <a:xfrm>
              <a:off x="2577868" y="7099418"/>
              <a:ext cx="131825" cy="125878"/>
              <a:chOff x="1316188" y="6037028"/>
              <a:chExt cx="131825" cy="125878"/>
            </a:xfrm>
          </p:grpSpPr>
          <p:sp>
            <p:nvSpPr>
              <p:cNvPr id="120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1322544" y="6037436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>
                <a:off x="1384297" y="6041183"/>
                <a:ext cx="3568" cy="121723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/>
              <p:cNvCxnSpPr/>
              <p:nvPr/>
            </p:nvCxnSpPr>
            <p:spPr>
              <a:xfrm flipV="1">
                <a:off x="1316188" y="6098369"/>
                <a:ext cx="126447" cy="1471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群組 122"/>
            <p:cNvGrpSpPr/>
            <p:nvPr/>
          </p:nvGrpSpPr>
          <p:grpSpPr>
            <a:xfrm>
              <a:off x="2895321" y="7348980"/>
              <a:ext cx="125878" cy="125061"/>
              <a:chOff x="1228941" y="5692322"/>
              <a:chExt cx="125878" cy="125061"/>
            </a:xfrm>
          </p:grpSpPr>
          <p:sp>
            <p:nvSpPr>
              <p:cNvPr id="124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1228941" y="5692322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25" name="Flowchart: Connector 50">
                <a:extLst>
                  <a:ext uri="{FF2B5EF4-FFF2-40B4-BE49-F238E27FC236}">
                    <a16:creationId xmlns:a16="http://schemas.microsoft.com/office/drawing/2014/main" id="{41D71F85-804A-4181-9539-365EE4C3516E}"/>
                  </a:ext>
                </a:extLst>
              </p:cNvPr>
              <p:cNvSpPr/>
              <p:nvPr/>
            </p:nvSpPr>
            <p:spPr>
              <a:xfrm flipH="1" flipV="1">
                <a:off x="1276145" y="5741082"/>
                <a:ext cx="31470" cy="27780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6" name="群組 125"/>
            <p:cNvGrpSpPr/>
            <p:nvPr/>
          </p:nvGrpSpPr>
          <p:grpSpPr>
            <a:xfrm>
              <a:off x="1537828" y="6558628"/>
              <a:ext cx="131825" cy="125878"/>
              <a:chOff x="1316188" y="6037028"/>
              <a:chExt cx="131825" cy="125878"/>
            </a:xfrm>
          </p:grpSpPr>
          <p:sp>
            <p:nvSpPr>
              <p:cNvPr id="127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1322544" y="6037436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28" name="直線接點 127"/>
              <p:cNvCxnSpPr/>
              <p:nvPr/>
            </p:nvCxnSpPr>
            <p:spPr>
              <a:xfrm>
                <a:off x="1384297" y="6041183"/>
                <a:ext cx="3568" cy="121723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/>
              <p:cNvCxnSpPr/>
              <p:nvPr/>
            </p:nvCxnSpPr>
            <p:spPr>
              <a:xfrm flipV="1">
                <a:off x="1316188" y="6098369"/>
                <a:ext cx="126447" cy="1471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群組 129"/>
            <p:cNvGrpSpPr/>
            <p:nvPr/>
          </p:nvGrpSpPr>
          <p:grpSpPr>
            <a:xfrm>
              <a:off x="2312558" y="7221883"/>
              <a:ext cx="131825" cy="125878"/>
              <a:chOff x="1316188" y="6037028"/>
              <a:chExt cx="131825" cy="125878"/>
            </a:xfrm>
          </p:grpSpPr>
          <p:sp>
            <p:nvSpPr>
              <p:cNvPr id="131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rot="5400000" flipH="1" flipV="1">
                <a:off x="1322544" y="6037436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2" name="直線接點 131"/>
              <p:cNvCxnSpPr/>
              <p:nvPr/>
            </p:nvCxnSpPr>
            <p:spPr>
              <a:xfrm>
                <a:off x="1384297" y="6041183"/>
                <a:ext cx="3568" cy="121723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/>
              <p:cNvCxnSpPr/>
              <p:nvPr/>
            </p:nvCxnSpPr>
            <p:spPr>
              <a:xfrm flipV="1">
                <a:off x="1316188" y="6098369"/>
                <a:ext cx="126447" cy="1471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群組 133"/>
            <p:cNvGrpSpPr/>
            <p:nvPr/>
          </p:nvGrpSpPr>
          <p:grpSpPr>
            <a:xfrm>
              <a:off x="2038479" y="7548354"/>
              <a:ext cx="125878" cy="125061"/>
              <a:chOff x="1228941" y="5692322"/>
              <a:chExt cx="125878" cy="125061"/>
            </a:xfrm>
          </p:grpSpPr>
          <p:sp>
            <p:nvSpPr>
              <p:cNvPr id="135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1228941" y="5692322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6" name="Flowchart: Connector 50">
                <a:extLst>
                  <a:ext uri="{FF2B5EF4-FFF2-40B4-BE49-F238E27FC236}">
                    <a16:creationId xmlns:a16="http://schemas.microsoft.com/office/drawing/2014/main" id="{41D71F85-804A-4181-9539-365EE4C3516E}"/>
                  </a:ext>
                </a:extLst>
              </p:cNvPr>
              <p:cNvSpPr/>
              <p:nvPr/>
            </p:nvSpPr>
            <p:spPr>
              <a:xfrm flipH="1" flipV="1">
                <a:off x="1276145" y="5741082"/>
                <a:ext cx="31470" cy="27780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7" name="群組 136"/>
            <p:cNvGrpSpPr/>
            <p:nvPr/>
          </p:nvGrpSpPr>
          <p:grpSpPr>
            <a:xfrm>
              <a:off x="1243340" y="6857673"/>
              <a:ext cx="125878" cy="125061"/>
              <a:chOff x="1228941" y="5692322"/>
              <a:chExt cx="125878" cy="125061"/>
            </a:xfrm>
          </p:grpSpPr>
          <p:sp>
            <p:nvSpPr>
              <p:cNvPr id="138" name="Flowchart: Connector 49">
                <a:extLst>
                  <a:ext uri="{FF2B5EF4-FFF2-40B4-BE49-F238E27FC236}">
                    <a16:creationId xmlns:a16="http://schemas.microsoft.com/office/drawing/2014/main" id="{86A21F86-899E-43BB-A82E-1E464C5D581E}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1228941" y="5692322"/>
                <a:ext cx="125878" cy="125061"/>
              </a:xfrm>
              <a:prstGeom prst="flowChartConnector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39" name="Flowchart: Connector 50">
                <a:extLst>
                  <a:ext uri="{FF2B5EF4-FFF2-40B4-BE49-F238E27FC236}">
                    <a16:creationId xmlns:a16="http://schemas.microsoft.com/office/drawing/2014/main" id="{41D71F85-804A-4181-9539-365EE4C3516E}"/>
                  </a:ext>
                </a:extLst>
              </p:cNvPr>
              <p:cNvSpPr/>
              <p:nvPr/>
            </p:nvSpPr>
            <p:spPr>
              <a:xfrm flipH="1" flipV="1">
                <a:off x="1276145" y="5741082"/>
                <a:ext cx="31470" cy="27780"/>
              </a:xfrm>
              <a:prstGeom prst="flowChartConnector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659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600" b="1" dirty="0" err="1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Mifare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 RFID-RC522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模組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t="9283" r="4185" b="11648"/>
          <a:stretch/>
        </p:blipFill>
        <p:spPr>
          <a:xfrm>
            <a:off x="1132687" y="1913102"/>
            <a:ext cx="10677829" cy="7177481"/>
          </a:xfrm>
        </p:spPr>
      </p:pic>
      <p:sp>
        <p:nvSpPr>
          <p:cNvPr id="5" name="文字方塊 4"/>
          <p:cNvSpPr txBox="1"/>
          <p:nvPr/>
        </p:nvSpPr>
        <p:spPr>
          <a:xfrm>
            <a:off x="1356974" y="5501842"/>
            <a:ext cx="4466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altLang="zh-TW" sz="4400" b="1" kern="12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Reader </a:t>
            </a:r>
            <a:r>
              <a:rPr lang="zh-TW" altLang="en-US" sz="4400" b="1" kern="12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模組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356974" y="8350368"/>
            <a:ext cx="4272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44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磁釦型 </a:t>
            </a:r>
            <a:r>
              <a:rPr lang="en-US" altLang="zh-TW" sz="44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Tag</a:t>
            </a:r>
            <a:endParaRPr lang="zh-TW" altLang="en-US" sz="4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585928" y="7793120"/>
            <a:ext cx="3764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zh-TW" altLang="en-US" sz="4400" b="1" kern="1200" dirty="0">
                <a:solidFill>
                  <a:prstClr val="black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智慧卡型 </a:t>
            </a:r>
            <a:r>
              <a:rPr lang="en-US" altLang="zh-TW" sz="4400" b="1" dirty="0">
                <a:solidFill>
                  <a:prstClr val="black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Tag</a:t>
            </a:r>
            <a:endParaRPr lang="zh-TW" altLang="en-US" sz="4400" b="1" kern="1200" dirty="0">
              <a:solidFill>
                <a:prstClr val="black"/>
              </a:solidFill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69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7040" y="6101236"/>
            <a:ext cx="11216640" cy="1413934"/>
          </a:xfrm>
        </p:spPr>
        <p:txBody>
          <a:bodyPr>
            <a:noAutofit/>
          </a:bodyPr>
          <a:lstStyle/>
          <a:p>
            <a:r>
              <a:rPr lang="en-US" altLang="zh-TW" sz="6400" dirty="0">
                <a:solidFill>
                  <a:srgbClr val="C9702A"/>
                </a:solidFill>
                <a:latin typeface="Continuum Medium" panose="00000400000000000000" pitchFamily="2" charset="0"/>
                <a:ea typeface="DFPKaiSho-Bd" panose="03000700010101010101" pitchFamily="66" charset="-128"/>
              </a:rPr>
              <a:t>Part</a:t>
            </a:r>
            <a:r>
              <a:rPr lang="zh-TW" altLang="en-US" sz="6400" dirty="0">
                <a:solidFill>
                  <a:srgbClr val="C9702A"/>
                </a:solidFill>
                <a:latin typeface="Continuum Medium" panose="00000400000000000000" pitchFamily="2" charset="0"/>
                <a:ea typeface="DFPKaiSho-Bd" panose="03000700010101010101" pitchFamily="66" charset="-128"/>
              </a:rPr>
              <a:t> </a:t>
            </a:r>
            <a:r>
              <a:rPr lang="en-US" altLang="zh-TW" sz="6400" dirty="0">
                <a:solidFill>
                  <a:srgbClr val="C9702A"/>
                </a:solidFill>
                <a:latin typeface="Continuum Medium" panose="00000400000000000000" pitchFamily="2" charset="0"/>
                <a:ea typeface="DFPKaiSho-Bd" panose="03000700010101010101" pitchFamily="66" charset="-128"/>
              </a:rPr>
              <a:t>3</a:t>
            </a:r>
            <a:br>
              <a:rPr lang="en-US" altLang="zh-TW" sz="7040" dirty="0">
                <a:latin typeface="HGPMinchoB" panose="02020800000000000000" pitchFamily="18" charset="-128"/>
                <a:ea typeface="HGPMinchoB" panose="02020800000000000000" pitchFamily="18" charset="-128"/>
              </a:rPr>
            </a:br>
            <a:r>
              <a:rPr lang="en-US" altLang="zh-TW" sz="7040" dirty="0">
                <a:solidFill>
                  <a:srgbClr val="E0A239"/>
                </a:solidFill>
                <a:latin typeface="HGPMinchoB" panose="02020800000000000000" pitchFamily="18" charset="-128"/>
                <a:ea typeface="HGPMinchoB" panose="02020800000000000000" pitchFamily="18" charset="-128"/>
              </a:rPr>
              <a:t>RFID</a:t>
            </a:r>
            <a:r>
              <a:rPr lang="en-US" altLang="zh-TW" sz="7040" dirty="0">
                <a:latin typeface="HGPMinchoB" panose="02020800000000000000" pitchFamily="18" charset="-128"/>
                <a:ea typeface="HGPMinchoB" panose="02020800000000000000" pitchFamily="18" charset="-128"/>
              </a:rPr>
              <a:t> </a:t>
            </a:r>
            <a:r>
              <a:rPr lang="zh-TW" altLang="en-US" sz="10240" dirty="0">
                <a:solidFill>
                  <a:srgbClr val="E0A239"/>
                </a:solidFill>
                <a:latin typeface="HGPMinchoB" panose="02020800000000000000" pitchFamily="18" charset="-128"/>
                <a:ea typeface="HGPMinchoB" panose="02020800000000000000" pitchFamily="18" charset="-128"/>
              </a:rPr>
              <a:t>實作</a:t>
            </a:r>
          </a:p>
        </p:txBody>
      </p:sp>
    </p:spTree>
    <p:extLst>
      <p:ext uri="{BB962C8B-B14F-4D97-AF65-F5344CB8AC3E}">
        <p14:creationId xmlns:p14="http://schemas.microsoft.com/office/powerpoint/2010/main" val="3092383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600" b="1" dirty="0" err="1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Mifare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 RFID-RC522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 程式庫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11001666" cy="6188570"/>
          </a:xfrm>
        </p:spPr>
        <p:txBody>
          <a:bodyPr/>
          <a:lstStyle/>
          <a:p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打開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Arduino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IDE</a:t>
            </a:r>
          </a:p>
          <a:p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點選草稿碼 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=&gt;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匯入程式庫 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=&gt;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管理程式庫</a:t>
            </a:r>
            <a:b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</a:br>
            <a:b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</a:br>
            <a:endParaRPr lang="zh-TW" altLang="en-US" dirty="0">
              <a:solidFill>
                <a:srgbClr val="406387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6F6685-AF1F-4976-ABD2-7C1910E38FB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36" y="4075241"/>
            <a:ext cx="9093724" cy="5303752"/>
          </a:xfrm>
        </p:spPr>
      </p:pic>
    </p:spTree>
    <p:extLst>
      <p:ext uri="{BB962C8B-B14F-4D97-AF65-F5344CB8AC3E}">
        <p14:creationId xmlns:p14="http://schemas.microsoft.com/office/powerpoint/2010/main" val="3022035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600" b="1" dirty="0" err="1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Mifare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 RFID-RC522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 程式庫</a:t>
            </a:r>
            <a:endParaRPr lang="zh-TW" altLang="en-US" sz="6600" b="1" dirty="0">
              <a:solidFill>
                <a:srgbClr val="FF0000"/>
              </a:solidFill>
              <a:latin typeface="Times New Roman" panose="02020603050405020304" pitchFamily="18" charset="0"/>
              <a:ea typeface="Noto Sans CJK TC Bold" panose="020B08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11001666" cy="6188570"/>
          </a:xfrm>
        </p:spPr>
        <p:txBody>
          <a:bodyPr/>
          <a:lstStyle/>
          <a:p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=&gt;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搜尋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RC522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=&gt;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點選程式庫並安裝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BFC27-A98F-484B-A9B0-ADA0D34E9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" y="3168294"/>
            <a:ext cx="12994258" cy="4159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34DC38-7BBD-4CA6-969D-9727F47D3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2364"/>
            <a:ext cx="12994258" cy="2342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0CB78-E9E1-4F76-8581-93D6D3284333}"/>
              </a:ext>
            </a:extLst>
          </p:cNvPr>
          <p:cNvSpPr/>
          <p:nvPr/>
        </p:nvSpPr>
        <p:spPr>
          <a:xfrm>
            <a:off x="5715000" y="8169442"/>
            <a:ext cx="1010653" cy="409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5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6387"/>
                </a:solidFill>
                <a:sym typeface="Arial"/>
              </a:rPr>
              <a:t>Why </a:t>
            </a:r>
            <a:r>
              <a:rPr lang="en-US" altLang="zh-TW" dirty="0" err="1">
                <a:solidFill>
                  <a:srgbClr val="406387"/>
                </a:solidFill>
                <a:sym typeface="Arial"/>
              </a:rPr>
              <a:t>Arduino</a:t>
            </a:r>
            <a:r>
              <a:rPr lang="en-US" altLang="zh-TW" dirty="0">
                <a:solidFill>
                  <a:srgbClr val="406387"/>
                </a:solidFill>
                <a:sym typeface="Arial"/>
              </a:rPr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54" indent="-365754">
              <a:lnSpc>
                <a:spcPct val="150000"/>
              </a:lnSpc>
              <a:spcBef>
                <a:spcPts val="0"/>
              </a:spcBef>
            </a:pPr>
            <a:r>
              <a:rPr lang="zh-TW" altLang="en-US" sz="40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將簡單的電子電路</a:t>
            </a:r>
            <a:r>
              <a:rPr lang="en-US" altLang="zh-TW" sz="4000" b="1" dirty="0" err="1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系統賦予「智慧</a:t>
            </a:r>
            <a:r>
              <a:rPr lang="en-US" altLang="zh-TW" sz="40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」</a:t>
            </a:r>
            <a:endParaRPr lang="en-US" altLang="zh-TW" sz="4000" b="1" dirty="0">
              <a:latin typeface="Noto Sans CJK TC Regular" panose="020B0500000000000000" pitchFamily="34" charset="-120"/>
              <a:ea typeface="Noto Sans CJK TC Regular" panose="020B0500000000000000" pitchFamily="34" charset="-120"/>
              <a:cs typeface="Arial"/>
              <a:sym typeface="Arial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TW" sz="36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 </a:t>
            </a:r>
            <a:r>
              <a:rPr lang="zh-TW" altLang="en-US" sz="36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藉由</a:t>
            </a:r>
            <a:r>
              <a:rPr lang="en-US" altLang="zh-TW" sz="3600" b="1" dirty="0" err="1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程式</a:t>
            </a:r>
            <a:r>
              <a:rPr lang="en-US" altLang="zh-TW" sz="36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 → </a:t>
            </a:r>
            <a:r>
              <a:rPr lang="en-US" altLang="zh-TW" sz="3600" b="1" dirty="0" err="1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接受指令</a:t>
            </a:r>
            <a:r>
              <a:rPr lang="en-US" altLang="zh-TW" sz="36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、</a:t>
            </a:r>
            <a:r>
              <a:rPr lang="zh-TW" altLang="en-US" sz="36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邏輯判斷、輸出結果</a:t>
            </a:r>
            <a:endParaRPr lang="en-US" altLang="zh-TW" sz="3600" b="1" dirty="0">
              <a:solidFill>
                <a:srgbClr val="406387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  <a:cs typeface="Arial"/>
              <a:sym typeface="Arial"/>
            </a:endParaRPr>
          </a:p>
          <a:p>
            <a:pPr marL="487672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TW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93" indent="0">
              <a:buNone/>
            </a:pPr>
            <a:r>
              <a:rPr lang="en-US" altLang="zh-TW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Massimo </a:t>
            </a:r>
            <a:r>
              <a:rPr lang="en-US" altLang="zh-TW" sz="40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Banzi</a:t>
            </a:r>
            <a:r>
              <a:rPr lang="en-US" altLang="zh-TW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7093" indent="0">
              <a:buNone/>
            </a:pPr>
            <a:r>
              <a:rPr lang="en-US" altLang="zh-TW" sz="4000" dirty="0">
                <a:hlinkClick r:id="rId3"/>
              </a:rPr>
              <a:t>https://www.youtube.com/watch?v=UoBUXOOdLXY&amp;feature=youtu.be#t=3m</a:t>
            </a:r>
            <a:endParaRPr lang="en-US" altLang="zh-TW" sz="4000" dirty="0"/>
          </a:p>
        </p:txBody>
      </p:sp>
      <p:pic>
        <p:nvPicPr>
          <p:cNvPr id="4" name="Picture 2" descr="Goo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59" y="5538159"/>
            <a:ext cx="1309999" cy="4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6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600" b="1" dirty="0" err="1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Mifare</a:t>
            </a:r>
            <a:r>
              <a:rPr lang="en-US" altLang="zh-TW" sz="66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 RFID-RC522</a:t>
            </a:r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 程式庫</a:t>
            </a:r>
            <a:endParaRPr lang="zh-TW" altLang="en-US" sz="6600" b="1" dirty="0">
              <a:solidFill>
                <a:srgbClr val="FF0000"/>
              </a:solidFill>
              <a:latin typeface="Times New Roman" panose="02020603050405020304" pitchFamily="18" charset="0"/>
              <a:ea typeface="Noto Sans CJK TC Bold" panose="020B08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11001666" cy="6188570"/>
          </a:xfrm>
        </p:spPr>
        <p:txBody>
          <a:bodyPr/>
          <a:lstStyle/>
          <a:p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=&gt;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搜尋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RC522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 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=&gt;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點選程式庫並安裝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79448-9438-4E04-A5CA-0EA6A5A19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107"/>
            <a:ext cx="13004800" cy="2343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6CCA3-A983-4A48-BC53-04ADB56D4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6314"/>
            <a:ext cx="13004800" cy="55651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1942EE-7F20-47FB-BD5C-6DEC16F6066E}"/>
              </a:ext>
            </a:extLst>
          </p:cNvPr>
          <p:cNvSpPr/>
          <p:nvPr/>
        </p:nvSpPr>
        <p:spPr>
          <a:xfrm>
            <a:off x="4294602" y="3358862"/>
            <a:ext cx="527296" cy="378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rgbClr val="5A6B7D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Mifare</a:t>
            </a:r>
            <a:r>
              <a:rPr lang="en-US" altLang="zh-TW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 RFID-RC522 </a:t>
            </a:r>
            <a:r>
              <a:rPr lang="zh-TW" altLang="en-US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模組接線</a:t>
            </a:r>
            <a:endParaRPr lang="zh-TW" altLang="en-US" dirty="0">
              <a:solidFill>
                <a:srgbClr val="5A6B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依照指示將模組接上</a:t>
            </a:r>
            <a:r>
              <a:rPr lang="en-US" altLang="zh-TW" sz="3600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Arduino</a:t>
            </a:r>
            <a:r>
              <a:rPr lang="zh-TW" altLang="en-US" sz="3600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開發板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4" y="3384589"/>
            <a:ext cx="9925050" cy="580677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740398" y="3991332"/>
            <a:ext cx="22644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3.3V</a:t>
            </a:r>
          </a:p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RST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GND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</a:p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MISO</a:t>
            </a:r>
            <a:r>
              <a:rPr lang="zh-TW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MOSI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SCK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NSS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空接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79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RFID-RC522 (UID) (1/3)</a:t>
            </a:r>
            <a:endParaRPr lang="zh-TW" altLang="en-US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4080" y="2596444"/>
            <a:ext cx="10231120" cy="5904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altLang="zh-TW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SPI.h</a:t>
            </a: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&lt;MFRC522.h&gt;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//</a:t>
            </a:r>
            <a:r>
              <a:rPr lang="zh-TW" altLang="en-US" sz="3200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5A6B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引入 </a:t>
            </a:r>
            <a:r>
              <a:rPr lang="en-US" altLang="zh-TW" sz="3200" dirty="0">
                <a:solidFill>
                  <a:srgbClr val="5A6B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zh-TW" altLang="en-US" sz="3200" dirty="0">
                <a:solidFill>
                  <a:srgbClr val="5A6B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程式庫 與 </a:t>
            </a:r>
            <a:r>
              <a:rPr lang="en-US" altLang="zh-TW" sz="3200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MFRC522</a:t>
            </a:r>
            <a:r>
              <a:rPr lang="zh-TW" altLang="en-US" sz="3200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 程式庫</a:t>
            </a:r>
            <a:endParaRPr lang="en-US" altLang="zh-TW" sz="3200" dirty="0">
              <a:solidFill>
                <a:srgbClr val="5A6B7D"/>
              </a:solidFill>
              <a:latin typeface="Times New Roman" panose="02020603050405020304" pitchFamily="18" charset="0"/>
              <a:ea typeface="Noto Sans CJK TC Light" panose="020B0300000000000000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#define RST_PIN    9 </a:t>
            </a:r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3200" dirty="0">
              <a:solidFill>
                <a:srgbClr val="5A6B7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#define SS_PIN    10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//</a:t>
            </a:r>
            <a:r>
              <a:rPr lang="zh-TW" altLang="en-US" sz="3200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5A6B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設定重設腳位 與 </a:t>
            </a:r>
            <a:r>
              <a:rPr lang="en-US" altLang="zh-TW" sz="3200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SPI</a:t>
            </a:r>
            <a:r>
              <a:rPr lang="zh-TW" altLang="en-US" sz="3200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 介面裝置選擇腳位</a:t>
            </a:r>
            <a:endParaRPr lang="en-US" altLang="zh-TW" sz="3200" dirty="0">
              <a:solidFill>
                <a:srgbClr val="5A6B7D"/>
              </a:solidFill>
              <a:latin typeface="Times New Roman" panose="02020603050405020304" pitchFamily="18" charset="0"/>
              <a:ea typeface="Noto Sans CJK TC Light" panose="020B0300000000000000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MFRC522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*mfrc522;</a:t>
            </a:r>
          </a:p>
          <a:p>
            <a:pPr marL="0" indent="0">
              <a:buNone/>
            </a:pPr>
            <a:r>
              <a:rPr lang="en-US" altLang="zh-TW" sz="3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//</a:t>
            </a:r>
            <a:r>
              <a:rPr lang="zh-TW" altLang="en-US" sz="3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 宣告</a:t>
            </a:r>
            <a:r>
              <a:rPr lang="en-US" altLang="zh-TW" sz="3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MFRC522</a:t>
            </a:r>
            <a:r>
              <a:rPr lang="zh-TW" altLang="en-US" sz="32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指標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6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RFID-RC522 (UID)</a:t>
            </a:r>
            <a:r>
              <a:rPr lang="zh-TW" altLang="en-US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(2/3)</a:t>
            </a:r>
            <a:endParaRPr lang="zh-TW" altLang="en-US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altLang="zh-TW" sz="32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pPr marL="0" indent="0">
              <a:buNone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b="1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altLang="zh-TW" sz="32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.begin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(9600); </a:t>
            </a:r>
          </a:p>
          <a:p>
            <a:pPr marL="0" indent="0">
              <a:buNone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b="1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en-US" altLang="zh-TW" sz="32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.begin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mfrc522 = </a:t>
            </a:r>
            <a:r>
              <a:rPr lang="en-US" altLang="zh-TW" sz="3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MFRC522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(SS_PIN, RST_PIN); </a:t>
            </a:r>
          </a:p>
          <a:p>
            <a:pPr marL="0" indent="0">
              <a:buNone/>
            </a:pPr>
            <a:r>
              <a:rPr lang="en-US" altLang="zh-TW" sz="3200" dirty="0"/>
              <a:t>	</a:t>
            </a:r>
            <a:r>
              <a:rPr lang="en-US" altLang="zh-TW" sz="3200" dirty="0">
                <a:solidFill>
                  <a:srgbClr val="3B5D99"/>
                </a:solidFill>
              </a:rPr>
              <a:t>// </a:t>
            </a:r>
            <a:r>
              <a:rPr lang="zh-TW" altLang="en-US" sz="3200" dirty="0">
                <a:solidFill>
                  <a:srgbClr val="3B5D99"/>
                </a:solidFill>
              </a:rPr>
              <a:t>請系統去要一塊記憶體空間，</a:t>
            </a:r>
            <a:r>
              <a:rPr lang="zh-TW" altLang="zh-TW" sz="3200" dirty="0">
                <a:solidFill>
                  <a:srgbClr val="3B5D99"/>
                </a:solidFill>
              </a:rPr>
              <a:t>後面呼叫它的</a:t>
            </a:r>
            <a:r>
              <a:rPr lang="zh-TW" altLang="en-US" sz="3200" dirty="0">
                <a:solidFill>
                  <a:srgbClr val="3B5D99"/>
                </a:solidFill>
              </a:rPr>
              <a:t>建構函式</a:t>
            </a:r>
            <a:endParaRPr lang="en-US" altLang="zh-TW" sz="3200" dirty="0">
              <a:solidFill>
                <a:srgbClr val="3B5D99"/>
              </a:solidFill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rgbClr val="3B5D99"/>
                </a:solidFill>
              </a:rPr>
              <a:t>          </a:t>
            </a:r>
            <a:r>
              <a:rPr lang="en-US" altLang="zh-TW" sz="3200" dirty="0">
                <a:solidFill>
                  <a:srgbClr val="3B5D99"/>
                </a:solidFill>
              </a:rPr>
              <a:t>// </a:t>
            </a:r>
            <a:r>
              <a:rPr lang="zh-TW" altLang="zh-TW" sz="3200" dirty="0">
                <a:solidFill>
                  <a:srgbClr val="3B5D99"/>
                </a:solidFill>
              </a:rPr>
              <a:t>將</a:t>
            </a:r>
            <a:r>
              <a:rPr lang="en-US" altLang="zh-TW" sz="3200" dirty="0">
                <a:solidFill>
                  <a:srgbClr val="3B5D99"/>
                </a:solidFill>
              </a:rPr>
              <a:t>(SS, RST) </a:t>
            </a:r>
            <a:r>
              <a:rPr lang="zh-TW" altLang="zh-TW" sz="3200" dirty="0">
                <a:solidFill>
                  <a:srgbClr val="3B5D99"/>
                </a:solidFill>
              </a:rPr>
              <a:t>當成參數傳進去</a:t>
            </a:r>
            <a:r>
              <a:rPr lang="zh-TW" altLang="en-US" sz="3200" dirty="0">
                <a:solidFill>
                  <a:srgbClr val="3B5D99"/>
                </a:solidFill>
              </a:rPr>
              <a:t>初始化。</a:t>
            </a:r>
            <a:endParaRPr lang="en-US" altLang="zh-TW" sz="3200" dirty="0">
              <a:solidFill>
                <a:srgbClr val="3B5D99"/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mfrc522-&gt;</a:t>
            </a:r>
            <a:r>
              <a:rPr lang="en-US" altLang="zh-TW" sz="32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PCD_Init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indent="0">
              <a:buNone/>
            </a:pPr>
            <a:r>
              <a:rPr lang="en-US" altLang="zh-TW" sz="3200" dirty="0"/>
              <a:t>	</a:t>
            </a:r>
            <a:r>
              <a:rPr lang="en-US" altLang="zh-TW" sz="3200" dirty="0">
                <a:solidFill>
                  <a:srgbClr val="3B5D99"/>
                </a:solidFill>
              </a:rPr>
              <a:t>/* </a:t>
            </a:r>
            <a:r>
              <a:rPr lang="zh-TW" altLang="en-US" sz="3200" dirty="0">
                <a:solidFill>
                  <a:srgbClr val="3B5D99"/>
                </a:solidFill>
              </a:rPr>
              <a:t>初始化</a:t>
            </a:r>
            <a:r>
              <a:rPr lang="en-US" altLang="zh-TW" sz="3200" dirty="0">
                <a:solidFill>
                  <a:srgbClr val="3B5D99"/>
                </a:solidFill>
              </a:rPr>
              <a:t>MFRC522</a:t>
            </a:r>
            <a:r>
              <a:rPr lang="zh-TW" altLang="en-US" sz="3200" dirty="0">
                <a:solidFill>
                  <a:srgbClr val="3B5D99"/>
                </a:solidFill>
              </a:rPr>
              <a:t>讀卡機 </a:t>
            </a:r>
            <a:r>
              <a:rPr lang="en-US" altLang="zh-TW" sz="3200" dirty="0" err="1">
                <a:solidFill>
                  <a:srgbClr val="3B5D99"/>
                </a:solidFill>
              </a:rPr>
              <a:t>PCD_Init</a:t>
            </a:r>
            <a:r>
              <a:rPr lang="en-US" altLang="zh-TW" sz="3200" dirty="0">
                <a:solidFill>
                  <a:srgbClr val="3B5D99"/>
                </a:solidFill>
              </a:rPr>
              <a:t> </a:t>
            </a:r>
            <a:r>
              <a:rPr lang="zh-TW" altLang="en-US" sz="3200" dirty="0">
                <a:solidFill>
                  <a:srgbClr val="3B5D99"/>
                </a:solidFill>
              </a:rPr>
              <a:t>模組。 </a:t>
            </a:r>
            <a:r>
              <a:rPr lang="en-US" altLang="zh-TW" sz="3200" dirty="0">
                <a:solidFill>
                  <a:srgbClr val="3B5D99"/>
                </a:solidFill>
              </a:rPr>
              <a:t>-&gt; </a:t>
            </a:r>
            <a:r>
              <a:rPr lang="zh-TW" altLang="en-US" sz="3200" dirty="0">
                <a:solidFill>
                  <a:srgbClr val="3B5D99"/>
                </a:solidFill>
              </a:rPr>
              <a:t>表示：</a:t>
            </a:r>
            <a:br>
              <a:rPr lang="en-US" altLang="zh-TW" sz="3200" dirty="0">
                <a:solidFill>
                  <a:srgbClr val="3B5D99"/>
                </a:solidFill>
              </a:rPr>
            </a:br>
            <a:r>
              <a:rPr lang="zh-TW" altLang="en-US" sz="3200" dirty="0">
                <a:solidFill>
                  <a:srgbClr val="3B5D99"/>
                </a:solidFill>
              </a:rPr>
              <a:t>         透過記憶體位置，找到 </a:t>
            </a:r>
            <a:r>
              <a:rPr lang="en-US" altLang="zh-TW" sz="3200" dirty="0">
                <a:solidFill>
                  <a:srgbClr val="3B5D99"/>
                </a:solidFill>
              </a:rPr>
              <a:t>mfrc522 </a:t>
            </a:r>
            <a:r>
              <a:rPr lang="zh-TW" altLang="en-US" sz="3200" dirty="0">
                <a:solidFill>
                  <a:srgbClr val="3B5D99"/>
                </a:solidFill>
              </a:rPr>
              <a:t>這物件，再翻其內容。</a:t>
            </a:r>
            <a:r>
              <a:rPr lang="en-US" altLang="zh-TW" sz="3200" dirty="0">
                <a:solidFill>
                  <a:srgbClr val="3B5D99"/>
                </a:solidFill>
              </a:rPr>
              <a:t>*/  </a:t>
            </a:r>
          </a:p>
          <a:p>
            <a:pPr marL="0" indent="0">
              <a:buNone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b="1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altLang="zh-TW" sz="32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.println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(F(</a:t>
            </a:r>
            <a:r>
              <a:rPr lang="en-US" altLang="zh-TW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"Read UID on a MIFARE PICC:"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    </a:t>
            </a:r>
          </a:p>
          <a:p>
            <a:pPr marL="0" indent="0">
              <a:buNone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81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RFID-RC522 (UID) (3/3)</a:t>
            </a:r>
            <a:endParaRPr lang="zh-TW" altLang="en-US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4080" y="2596443"/>
            <a:ext cx="11599176" cy="6536671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3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             //</a:t>
            </a:r>
            <a:r>
              <a:rPr lang="zh-TW" altLang="en-US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檢查是否讀取到</a:t>
            </a:r>
            <a:r>
              <a:rPr lang="en-US" altLang="zh-TW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RFID,</a:t>
            </a:r>
            <a:r>
              <a:rPr lang="zh-TW" altLang="en-US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 對應的</a:t>
            </a:r>
            <a:r>
              <a:rPr lang="en-US" altLang="zh-TW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UID</a:t>
            </a:r>
            <a:r>
              <a:rPr lang="zh-TW" altLang="en-US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 是什麼？</a:t>
            </a:r>
            <a:endParaRPr lang="en-US" altLang="zh-TW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(!mfrc522-&gt;</a:t>
            </a:r>
            <a:r>
              <a:rPr lang="en-US" altLang="zh-TW" sz="3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PICC_IsNewCardPresent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3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FuncEnd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     </a:t>
            </a:r>
            <a:r>
              <a:rPr lang="en-US" altLang="zh-TW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//</a:t>
            </a:r>
            <a:r>
              <a:rPr lang="en-US" altLang="zh-TW" sz="3000" dirty="0" err="1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PICC_IsNewCardPresent</a:t>
            </a:r>
            <a:r>
              <a:rPr lang="en-US" altLang="zh-TW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()</a:t>
            </a:r>
            <a:r>
              <a:rPr lang="zh-TW" altLang="en-US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：是否感應到新的卡片</a:t>
            </a:r>
            <a:r>
              <a:rPr lang="en-US" altLang="zh-TW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(!mfrc522-&gt;</a:t>
            </a:r>
            <a:r>
              <a:rPr lang="en-US" altLang="zh-TW" sz="30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PICC_ReadCardSerial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3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FuncEnd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      </a:t>
            </a:r>
            <a:r>
              <a:rPr lang="en-US" altLang="zh-TW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//</a:t>
            </a:r>
            <a:r>
              <a:rPr lang="en-US" altLang="zh-TW" sz="3000" dirty="0" err="1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PICC_ReadCardSerial</a:t>
            </a:r>
            <a:r>
              <a:rPr lang="en-US" altLang="zh-TW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()</a:t>
            </a:r>
            <a:r>
              <a:rPr lang="zh-TW" altLang="en-US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：是否成功讀取資料</a:t>
            </a:r>
            <a:r>
              <a:rPr lang="en-US" altLang="zh-TW" sz="3000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?</a:t>
            </a:r>
            <a:endParaRPr lang="en-US" altLang="zh-TW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000" b="1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altLang="zh-TW" sz="30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.println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(F(</a:t>
            </a:r>
            <a:r>
              <a:rPr lang="en-US" altLang="zh-TW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"**Card Detected:**"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mfrc522-&gt;</a:t>
            </a:r>
            <a:r>
              <a:rPr lang="en-US" altLang="zh-TW" sz="30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PICC_DumpDetailsToSerial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(&amp;(mfrc522-&gt;</a:t>
            </a:r>
            <a:r>
              <a:rPr lang="en-US" altLang="zh-TW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uid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 </a:t>
            </a:r>
            <a:r>
              <a:rPr lang="en-US" altLang="zh-TW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TW" altLang="en-US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讀出 </a:t>
            </a:r>
            <a:r>
              <a:rPr lang="en-US" altLang="zh-TW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UID</a:t>
            </a: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mfrc522-&gt;</a:t>
            </a:r>
            <a:r>
              <a:rPr lang="en-US" altLang="zh-TW" sz="3000" dirty="0" err="1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PICC_HaltA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zh-TW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altLang="zh-TW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TW" altLang="en-US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讓卡片進入停止模式</a:t>
            </a:r>
            <a:endParaRPr lang="en-US" altLang="zh-TW" sz="3000" dirty="0">
              <a:solidFill>
                <a:srgbClr val="3B5D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mfrc522-&gt;</a:t>
            </a:r>
            <a:r>
              <a:rPr lang="en-US" altLang="zh-TW" sz="3000" dirty="0">
                <a:solidFill>
                  <a:srgbClr val="C970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PCD_StopCrypto1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en-US" altLang="zh-TW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//</a:t>
            </a:r>
            <a:r>
              <a:rPr lang="zh-TW" altLang="en-US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停止 </a:t>
            </a:r>
            <a:r>
              <a:rPr lang="en-US" altLang="zh-TW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Crypto1</a:t>
            </a: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FuncEnd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:;</a:t>
            </a:r>
            <a:r>
              <a:rPr lang="zh-TW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</a:t>
            </a:r>
            <a:r>
              <a:rPr lang="en-US" altLang="zh-TW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altLang="zh-TW" sz="3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zh-TW" altLang="en-US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跳到這</a:t>
            </a:r>
            <a:r>
              <a:rPr lang="en-US" altLang="zh-TW" sz="3000" dirty="0">
                <a:solidFill>
                  <a:srgbClr val="3B5D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8759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4079" y="519290"/>
            <a:ext cx="11717739" cy="1885245"/>
          </a:xfrm>
        </p:spPr>
        <p:txBody>
          <a:bodyPr>
            <a:noAutofit/>
          </a:bodyPr>
          <a:lstStyle/>
          <a:p>
            <a:r>
              <a:rPr lang="en-US" altLang="zh-TW" sz="6600" b="1" dirty="0">
                <a:solidFill>
                  <a:srgbClr val="5A6B7D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Serial Peripheral Interface (SPI)</a:t>
            </a:r>
            <a:endParaRPr lang="zh-TW" altLang="en-US" sz="6600" b="1" dirty="0">
              <a:solidFill>
                <a:srgbClr val="5A6B7D"/>
              </a:solidFill>
              <a:latin typeface="Times New Roman" panose="02020603050405020304" pitchFamily="18" charset="0"/>
              <a:ea typeface="Noto Sans CJK TC Bold" panose="020B08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ttps://makerpro.cc/wp-content/uploads/2016/07/20160711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2801572"/>
            <a:ext cx="8818118" cy="5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DD6A8A-2070-4F98-AF66-816E577A86A0}"/>
              </a:ext>
            </a:extLst>
          </p:cNvPr>
          <p:cNvSpPr/>
          <p:nvPr/>
        </p:nvSpPr>
        <p:spPr>
          <a:xfrm>
            <a:off x="0" y="8738360"/>
            <a:ext cx="66436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https://en.wikipedia.org/wiki/Serial_Peripheral_Interface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https://makerpro.cc/2016/07/learning-interfaces-about-uart-i2c-spi/</a:t>
            </a:r>
            <a:endParaRPr lang="en-US" altLang="zh-TW" dirty="0"/>
          </a:p>
        </p:txBody>
      </p:sp>
      <p:pic>
        <p:nvPicPr>
          <p:cNvPr id="1028" name="Picture 4" descr="https://upload.wikimedia.org/wikipedia/commons/thumb/e/ed/SPI_single_slave.svg/2000px-SPI_single_slave.svg.pn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3"/>
          <a:stretch/>
        </p:blipFill>
        <p:spPr bwMode="auto">
          <a:xfrm>
            <a:off x="7016337" y="2333885"/>
            <a:ext cx="5988464" cy="19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內容版面配置區 3"/>
          <p:cNvSpPr>
            <a:spLocks noGrp="1"/>
          </p:cNvSpPr>
          <p:nvPr>
            <p:ph sz="half" idx="4294967295"/>
          </p:nvPr>
        </p:nvSpPr>
        <p:spPr>
          <a:xfrm>
            <a:off x="7909640" y="5615825"/>
            <a:ext cx="5095160" cy="26323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RC522 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使用 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SPI 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介面 與</a:t>
            </a:r>
            <a:r>
              <a:rPr lang="en-US" altLang="zh-TW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Arduino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連接</a:t>
            </a:r>
            <a:endParaRPr lang="en-US" altLang="zh-TW" dirty="0">
              <a:solidFill>
                <a:srgbClr val="406387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接腳有固定限制，如左圖所示，</a:t>
            </a:r>
            <a:r>
              <a:rPr lang="zh-TW" altLang="en-US" dirty="0">
                <a:solidFill>
                  <a:srgbClr val="FF0000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不能任意更改</a:t>
            </a:r>
            <a:r>
              <a:rPr lang="zh-TW" altLang="en-US" dirty="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</a:rPr>
              <a:t>，須按照接線表連接</a:t>
            </a:r>
            <a:endParaRPr lang="en-US" altLang="zh-TW" dirty="0">
              <a:solidFill>
                <a:srgbClr val="406387"/>
              </a:solidFill>
              <a:latin typeface="Noto Sans CJK TC Light" panose="020B0300000000000000" pitchFamily="34" charset="-120"/>
              <a:ea typeface="Noto Sans CJK TC Light" panose="020B0300000000000000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137200" y="2221172"/>
            <a:ext cx="142539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  <a:p>
            <a:pPr algn="just"/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  <a:p>
            <a:pPr algn="just"/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 algn="just"/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0683453" y="2164071"/>
            <a:ext cx="16353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</a:p>
          <a:p>
            <a:pPr algn="just"/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SCK</a:t>
            </a:r>
          </a:p>
          <a:p>
            <a:pPr algn="just"/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NSS</a:t>
            </a:r>
          </a:p>
        </p:txBody>
      </p:sp>
      <p:pic>
        <p:nvPicPr>
          <p:cNvPr id="10" name="Picture 2" descr="Google">
            <a:extLst>
              <a:ext uri="{FF2B5EF4-FFF2-40B4-BE49-F238E27FC236}">
                <a16:creationId xmlns:a16="http://schemas.microsoft.com/office/drawing/2014/main" id="{E583A959-F02A-489A-8871-0176B8DA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328" y="2834749"/>
            <a:ext cx="1380314" cy="4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50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CFE3-E5E4-4F73-8E04-B73398BF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solidFill>
                  <a:srgbClr val="406387"/>
                </a:solidFill>
                <a:latin typeface="Times New Roman" panose="02020603050405020304" pitchFamily="18" charset="0"/>
                <a:ea typeface="Noto Sans CJK TC Bold" panose="020B0800000000000000" pitchFamily="34" charset="-120"/>
                <a:cs typeface="Times New Roman" panose="02020603050405020304" pitchFamily="18" charset="0"/>
              </a:rPr>
              <a:t>非接觸智慧卡的安全性</a:t>
            </a:r>
            <a:endParaRPr lang="zh-TW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CEEBE0-33A9-420D-B24E-3568B29EA6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2159564"/>
            <a:ext cx="11216640" cy="503086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0C4E99-4D6B-4A1B-A6C4-27B8B4DC2931}"/>
              </a:ext>
            </a:extLst>
          </p:cNvPr>
          <p:cNvSpPr/>
          <p:nvPr/>
        </p:nvSpPr>
        <p:spPr>
          <a:xfrm>
            <a:off x="4000568" y="4501769"/>
            <a:ext cx="8356189" cy="36683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TW" sz="2800" dirty="0" err="1">
                <a:latin typeface="+mj-ea"/>
              </a:rPr>
              <a:t>Mifare</a:t>
            </a:r>
            <a:r>
              <a:rPr lang="en-US" altLang="zh-TW" sz="2800" dirty="0">
                <a:latin typeface="+mj-ea"/>
              </a:rPr>
              <a:t> </a:t>
            </a:r>
            <a:r>
              <a:rPr lang="zh-TW" altLang="en-US" sz="2800" dirty="0">
                <a:latin typeface="+mj-ea"/>
              </a:rPr>
              <a:t>非接觸智慧卡，如悠遊卡，採用</a:t>
            </a:r>
            <a:r>
              <a:rPr lang="zh-TW" altLang="en-US" sz="2800" dirty="0">
                <a:solidFill>
                  <a:srgbClr val="FF0000"/>
                </a:solidFill>
                <a:latin typeface="+mj-ea"/>
              </a:rPr>
              <a:t>非公開的特殊演算法 </a:t>
            </a:r>
            <a:r>
              <a:rPr lang="en-US" altLang="zh-TW" sz="2800" dirty="0">
                <a:solidFill>
                  <a:srgbClr val="FF0000"/>
                </a:solidFill>
                <a:latin typeface="+mj-ea"/>
              </a:rPr>
              <a:t>Crypto-1</a:t>
            </a:r>
            <a:r>
              <a:rPr lang="zh-TW" altLang="en-US" sz="2800" dirty="0">
                <a:latin typeface="+mj-ea"/>
              </a:rPr>
              <a:t>，因為亂數產生過程出現瑕疵，</a:t>
            </a:r>
            <a:r>
              <a:rPr lang="en-US" altLang="zh-TW" sz="2800" dirty="0">
                <a:latin typeface="+mj-ea"/>
              </a:rPr>
              <a:t>2007 </a:t>
            </a:r>
            <a:r>
              <a:rPr lang="zh-TW" altLang="en-US" sz="2800" dirty="0">
                <a:latin typeface="+mj-ea"/>
              </a:rPr>
              <a:t>被荷蘭首先發表破解，整個過程只需幾秒。</a:t>
            </a:r>
            <a:br>
              <a:rPr lang="en-US" altLang="zh-TW" sz="2800" dirty="0">
                <a:latin typeface="+mj-ea"/>
              </a:rPr>
            </a:br>
            <a:endParaRPr lang="en-US" altLang="zh-TW" sz="2800" dirty="0">
              <a:latin typeface="+mj-ea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>
                <a:latin typeface="+mj-ea"/>
              </a:rPr>
              <a:t>好的加解密方式，重點在妥善保管</a:t>
            </a:r>
            <a:r>
              <a:rPr lang="en-US" altLang="zh-TW" sz="2800" dirty="0">
                <a:latin typeface="+mj-ea"/>
              </a:rPr>
              <a:t>“</a:t>
            </a:r>
            <a:r>
              <a:rPr lang="zh-TW" altLang="en-US" sz="2800" dirty="0">
                <a:latin typeface="+mj-ea"/>
              </a:rPr>
              <a:t>密鑰</a:t>
            </a:r>
            <a:r>
              <a:rPr lang="en-US" altLang="zh-TW" sz="2800" dirty="0">
                <a:latin typeface="+mj-ea"/>
              </a:rPr>
              <a:t>”</a:t>
            </a:r>
            <a:r>
              <a:rPr lang="zh-TW" altLang="en-US" sz="2800" dirty="0">
                <a:latin typeface="+mj-ea"/>
              </a:rPr>
              <a:t>，並且</a:t>
            </a:r>
            <a:r>
              <a:rPr lang="zh-TW" altLang="en-US" sz="2800" dirty="0">
                <a:solidFill>
                  <a:srgbClr val="FF0000"/>
                </a:solidFill>
                <a:latin typeface="+mj-ea"/>
              </a:rPr>
              <a:t>密碼演算法公開</a:t>
            </a:r>
            <a:r>
              <a:rPr lang="zh-TW" altLang="en-US" sz="2800" dirty="0">
                <a:latin typeface="+mj-ea"/>
              </a:rPr>
              <a:t>，如通過美國國家標準暨技術研究院 </a:t>
            </a:r>
            <a:r>
              <a:rPr lang="en-US" altLang="zh-TW" sz="2800" dirty="0">
                <a:latin typeface="+mj-ea"/>
              </a:rPr>
              <a:t>(NIST)</a:t>
            </a:r>
            <a:r>
              <a:rPr lang="zh-TW" altLang="en-US" sz="2800" dirty="0">
                <a:latin typeface="+mj-ea"/>
              </a:rPr>
              <a:t> 公告，全世界破密學家驗證。</a:t>
            </a:r>
            <a:endParaRPr lang="en-US" altLang="zh-TW" sz="2800" dirty="0">
              <a:latin typeface="+mj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BAABA8-C0B8-47AC-BE58-095C8A07846C}"/>
              </a:ext>
            </a:extLst>
          </p:cNvPr>
          <p:cNvSpPr/>
          <p:nvPr/>
        </p:nvSpPr>
        <p:spPr>
          <a:xfrm>
            <a:off x="0" y="8728377"/>
            <a:ext cx="1290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00460"/>
            <a:r>
              <a:rPr lang="en-US" altLang="zh-TW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https://www.blackhat.com/docs/sp-14/materials/arsenal/sp-14-Almeida-Hacking-MIFARE-Classic-Cards-Slides.pdf</a:t>
            </a:r>
            <a:endParaRPr lang="en-US" altLang="zh-TW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00460"/>
            <a:r>
              <a:rPr lang="en-US" altLang="zh-TW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https://www.nxp.com/docs/en/data-sheet/MF1S50YYX_V1.pdf</a:t>
            </a:r>
            <a:endParaRPr lang="en-US" altLang="zh-TW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2776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PORTANT POI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z="9600" kern="1200" dirty="0">
                <a:solidFill>
                  <a:schemeClr val="bg1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+mj-cs"/>
              </a:rPr>
              <a:t>本週總結</a:t>
            </a:r>
            <a:r>
              <a:rPr lang="en-US" altLang="zh-TW" sz="9600" kern="1200" dirty="0">
                <a:solidFill>
                  <a:schemeClr val="bg1"/>
                </a:solidFill>
                <a:latin typeface="蘋果儷中黑"/>
                <a:ea typeface="Noto Sans CJK TC Bold" panose="020B0800000000000000" pitchFamily="34" charset="-120"/>
                <a:cs typeface="+mj-cs"/>
              </a:rPr>
              <a:t>!</a:t>
            </a:r>
            <a:endParaRPr sz="9600" kern="1200" dirty="0">
              <a:solidFill>
                <a:schemeClr val="bg1"/>
              </a:solidFill>
              <a:latin typeface="蘋果儷中黑"/>
              <a:ea typeface="Noto Sans CJK TC Bold" panose="020B0800000000000000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6490079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solidFill>
                  <a:srgbClr val="5A6B7D"/>
                </a:solidFill>
              </a:rPr>
              <a:t>我們學到了什麼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11330004" cy="6188570"/>
          </a:xfrm>
        </p:spPr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zh-TW" altLang="zh-TW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微處理器</a:t>
            </a:r>
            <a:r>
              <a:rPr lang="zh-TW" altLang="en-US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概念，以及日常生活當</a:t>
            </a:r>
            <a:r>
              <a:rPr lang="zh-TW" altLang="zh-TW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扮演的角色。</a:t>
            </a:r>
          </a:p>
          <a:p>
            <a:pPr marL="0">
              <a:lnSpc>
                <a:spcPct val="110000"/>
              </a:lnSpc>
            </a:pPr>
            <a:endParaRPr lang="en-US" altLang="zh-TW" sz="4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>
              <a:lnSpc>
                <a:spcPct val="110000"/>
              </a:lnSpc>
            </a:pPr>
            <a:r>
              <a:rPr lang="en-US" altLang="zh-TW" sz="43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控制板及</a:t>
            </a:r>
            <a:r>
              <a:rPr lang="zh-TW" altLang="en-US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zh-TW" altLang="zh-TW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開發工具。</a:t>
            </a:r>
          </a:p>
          <a:p>
            <a:pPr marL="0">
              <a:lnSpc>
                <a:spcPct val="110000"/>
              </a:lnSpc>
            </a:pPr>
            <a:endParaRPr lang="en-US" altLang="zh-TW" sz="4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>
              <a:lnSpc>
                <a:spcPct val="110000"/>
              </a:lnSpc>
            </a:pPr>
            <a:r>
              <a:rPr lang="zh-TW" altLang="zh-TW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紅外線感測器模組的應用</a:t>
            </a:r>
            <a:r>
              <a:rPr lang="zh-TW" altLang="en-US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與設定</a:t>
            </a:r>
            <a:r>
              <a:rPr lang="zh-TW" altLang="zh-TW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4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>
              <a:lnSpc>
                <a:spcPct val="110000"/>
              </a:lnSpc>
            </a:pPr>
            <a:endParaRPr lang="en-US" altLang="zh-TW" sz="4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>
              <a:lnSpc>
                <a:spcPct val="110000"/>
              </a:lnSpc>
            </a:pPr>
            <a:r>
              <a:rPr lang="zh-TW" altLang="en-US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射頻辨識基本概念</a:t>
            </a:r>
            <a:endParaRPr lang="en-US" altLang="zh-TW" sz="4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>
              <a:lnSpc>
                <a:spcPct val="110000"/>
              </a:lnSpc>
            </a:pPr>
            <a:endParaRPr lang="en-US" altLang="zh-TW" sz="4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>
              <a:lnSpc>
                <a:spcPct val="110000"/>
              </a:lnSpc>
            </a:pPr>
            <a:r>
              <a:rPr lang="zh-TW" altLang="en-US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如何透過 </a:t>
            </a:r>
            <a:r>
              <a:rPr lang="en-US" altLang="zh-TW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RFID </a:t>
            </a:r>
            <a:r>
              <a:rPr lang="zh-TW" altLang="en-US" sz="43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進行通訊</a:t>
            </a:r>
            <a:endParaRPr lang="en-US" altLang="zh-TW" sz="43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2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7520" tIns="97520" rIns="97520" bIns="97520" rtlCol="0" anchor="ctr" anchorCtr="0">
            <a:noAutofit/>
          </a:bodyPr>
          <a:lstStyle/>
          <a:p>
            <a:r>
              <a:rPr lang="zh-TW" altLang="en-US" sz="6500" dirty="0">
                <a:solidFill>
                  <a:srgbClr val="5A6B7D"/>
                </a:solidFill>
                <a:sym typeface="Arial"/>
              </a:rPr>
              <a:t>我還可以學甚麼，修甚麼課</a:t>
            </a:r>
            <a:endParaRPr sz="6500" dirty="0">
              <a:solidFill>
                <a:srgbClr val="5A6B7D"/>
              </a:solidFill>
              <a:sym typeface="Arial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idx="1"/>
          </p:nvPr>
        </p:nvSpPr>
        <p:spPr>
          <a:xfrm>
            <a:off x="894080" y="2596444"/>
            <a:ext cx="7716520" cy="59047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7520" tIns="97520" rIns="97520" bIns="9752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TW" sz="3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Arduino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 直流調整模組、微處理器：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電路學、電子學 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一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)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二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信號的取樣與處理：</a:t>
            </a:r>
            <a:b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</a:b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信號與系統</a:t>
            </a:r>
            <a:endParaRPr lang="en-US" altLang="zh-TW" sz="36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磁場偶合與電磁波傳遞：</a:t>
            </a:r>
            <a:b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</a:b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電磁學 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一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)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二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031705"/>
            <a:ext cx="7908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https://ee.ntu.edu.tw/upload/workbench/files/ucourse-credit-table-1060310.pdf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t="7120" b="24159"/>
          <a:stretch/>
        </p:blipFill>
        <p:spPr>
          <a:xfrm>
            <a:off x="8823034" y="2011077"/>
            <a:ext cx="4181766" cy="63737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89042"/>
          <a:stretch/>
        </p:blipFill>
        <p:spPr>
          <a:xfrm>
            <a:off x="8823034" y="8384754"/>
            <a:ext cx="4181766" cy="10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406387"/>
                </a:solidFill>
                <a:sym typeface="Arial"/>
              </a:rPr>
              <a:t>有智慧，可是</a:t>
            </a:r>
            <a:r>
              <a:rPr lang="en-US" altLang="zh-TW" dirty="0">
                <a:solidFill>
                  <a:srgbClr val="406387"/>
                </a:solidFill>
                <a:sym typeface="Arial"/>
              </a:rPr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54" indent="-365754">
              <a:lnSpc>
                <a:spcPct val="150000"/>
              </a:lnSpc>
              <a:spcBef>
                <a:spcPts val="0"/>
              </a:spcBef>
            </a:pPr>
            <a:r>
              <a:rPr lang="zh-TW" altLang="en-US" sz="40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也要眼觀四面耳聽八方：</a:t>
            </a:r>
            <a:br>
              <a:rPr lang="zh-TW" altLang="en-US" sz="40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</a:br>
            <a:r>
              <a:rPr lang="zh-TW" altLang="en-US" sz="4000" b="1" dirty="0"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例如</a:t>
            </a:r>
            <a:r>
              <a:rPr lang="en-US" altLang="zh-TW" sz="4000" b="1" dirty="0"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:</a:t>
            </a:r>
            <a:r>
              <a:rPr lang="zh-TW" altLang="en-US" sz="4000" b="1" dirty="0"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 </a:t>
            </a:r>
            <a:r>
              <a:rPr lang="zh-TW" altLang="en-US" sz="40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感測器 </a:t>
            </a:r>
            <a:r>
              <a:rPr lang="en-US" altLang="zh-TW" sz="4000" b="1" dirty="0">
                <a:solidFill>
                  <a:srgbClr val="FF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input</a:t>
            </a:r>
            <a:endParaRPr lang="en-US" altLang="zh-TW" sz="40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365754" indent="-365754">
              <a:lnSpc>
                <a:spcPct val="150000"/>
              </a:lnSpc>
              <a:spcBef>
                <a:spcPts val="0"/>
              </a:spcBef>
            </a:pPr>
            <a:r>
              <a:rPr lang="zh-TW" altLang="en-US" sz="40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加上自由行動與人溝通：</a:t>
            </a:r>
            <a:br>
              <a:rPr lang="zh-TW" altLang="en-US" sz="40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</a:br>
            <a:r>
              <a:rPr lang="zh-TW" altLang="en-US" sz="4000" b="1" dirty="0"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例如</a:t>
            </a:r>
            <a:r>
              <a:rPr lang="en-US" altLang="zh-TW" sz="40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:</a:t>
            </a:r>
            <a:r>
              <a:rPr lang="zh-TW" altLang="en-US" sz="40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 顯示器與馬達 </a:t>
            </a:r>
            <a:r>
              <a:rPr lang="en-US" altLang="zh-TW" sz="4000" b="1" dirty="0">
                <a:solidFill>
                  <a:srgbClr val="FF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  <a:sym typeface="Arial"/>
              </a:rPr>
              <a:t>output</a:t>
            </a:r>
          </a:p>
          <a:p>
            <a:pPr marL="27093" indent="0">
              <a:buNone/>
            </a:pPr>
            <a:r>
              <a:rPr lang="en-US" altLang="zh-TW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Boston Dynamic </a:t>
            </a:r>
          </a:p>
          <a:p>
            <a:pPr marL="27093" indent="0">
              <a:buNone/>
            </a:pPr>
            <a:r>
              <a:rPr lang="en-US" altLang="zh-TW" sz="4000" dirty="0">
                <a:hlinkClick r:id="rId3"/>
              </a:rPr>
              <a:t>https://www.youtube.com/watch?v=LikxFZZO2sk</a:t>
            </a:r>
            <a:endParaRPr lang="en-US" altLang="zh-TW" sz="4000" dirty="0"/>
          </a:p>
          <a:p>
            <a:pPr marL="27093" indent="0">
              <a:buNone/>
            </a:pPr>
            <a:endParaRPr lang="en-US" altLang="zh-TW" sz="4000" dirty="0"/>
          </a:p>
        </p:txBody>
      </p:sp>
      <p:pic>
        <p:nvPicPr>
          <p:cNvPr id="4" name="Picture 2" descr="Goo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59" y="6511777"/>
            <a:ext cx="1380314" cy="4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45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7520" tIns="48747" rIns="97520" bIns="48747" rtlCol="0" anchor="ctr" anchorCtr="0">
            <a:noAutofit/>
          </a:bodyPr>
          <a:lstStyle/>
          <a:p>
            <a:r>
              <a:rPr lang="zh-TW" altLang="en-US" dirty="0">
                <a:solidFill>
                  <a:srgbClr val="406387"/>
                </a:solidFill>
                <a:ea typeface="Noto Sans CJK TC Bold" panose="020B0800000000000000" pitchFamily="34" charset="-120"/>
                <a:sym typeface="Arial"/>
              </a:rPr>
              <a:t>下週會學到的知識</a:t>
            </a:r>
            <a:endParaRPr sz="6600" kern="1200" dirty="0">
              <a:solidFill>
                <a:srgbClr val="406387"/>
              </a:solidFill>
              <a:latin typeface="Times New Roman" panose="02020603050405020304" pitchFamily="18" charset="0"/>
              <a:ea typeface="Noto Sans CJK TC Bold" panose="020B0800000000000000" pitchFamily="34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F59E58-842C-42C9-A83F-2EBC92276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221"/>
            <a:ext cx="7290486" cy="546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24A86-47DD-4B0B-A45A-B30D90B635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0" t="5744" b="9426"/>
          <a:stretch/>
        </p:blipFill>
        <p:spPr>
          <a:xfrm>
            <a:off x="7467600" y="2018028"/>
            <a:ext cx="5537200" cy="387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2AE48-B0CD-4D4F-A359-80FD641A55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6149" r="1741" b="15094"/>
          <a:stretch/>
        </p:blipFill>
        <p:spPr>
          <a:xfrm>
            <a:off x="7467600" y="6050329"/>
            <a:ext cx="5537200" cy="3098434"/>
          </a:xfrm>
          <a:prstGeom prst="rect">
            <a:avLst/>
          </a:prstGeom>
        </p:spPr>
      </p:pic>
      <p:sp>
        <p:nvSpPr>
          <p:cNvPr id="7" name="矩形 4">
            <a:extLst>
              <a:ext uri="{FF2B5EF4-FFF2-40B4-BE49-F238E27FC236}">
                <a16:creationId xmlns:a16="http://schemas.microsoft.com/office/drawing/2014/main" id="{B90107F1-3EC3-411E-99E3-C68CC1F99CFB}"/>
              </a:ext>
            </a:extLst>
          </p:cNvPr>
          <p:cNvSpPr/>
          <p:nvPr/>
        </p:nvSpPr>
        <p:spPr>
          <a:xfrm>
            <a:off x="1559869" y="5324094"/>
            <a:ext cx="1744905" cy="1643269"/>
          </a:xfrm>
          <a:prstGeom prst="rect">
            <a:avLst/>
          </a:prstGeom>
          <a:noFill/>
          <a:ln w="76200" cap="flat">
            <a:solidFill>
              <a:srgbClr val="FFFF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9" name="直線單箭頭接點 18">
            <a:extLst>
              <a:ext uri="{FF2B5EF4-FFF2-40B4-BE49-F238E27FC236}">
                <a16:creationId xmlns:a16="http://schemas.microsoft.com/office/drawing/2014/main" id="{1355C03B-089F-4FD7-A4A1-41F035795BCC}"/>
              </a:ext>
            </a:extLst>
          </p:cNvPr>
          <p:cNvCxnSpPr>
            <a:cxnSpLocks/>
          </p:cNvCxnSpPr>
          <p:nvPr/>
        </p:nvCxnSpPr>
        <p:spPr>
          <a:xfrm>
            <a:off x="3304774" y="6116595"/>
            <a:ext cx="941416" cy="654903"/>
          </a:xfrm>
          <a:prstGeom prst="straightConnector1">
            <a:avLst/>
          </a:prstGeom>
          <a:noFill/>
          <a:ln w="76200" cap="flat">
            <a:solidFill>
              <a:srgbClr val="FFFF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文字方塊 19">
            <a:extLst>
              <a:ext uri="{FF2B5EF4-FFF2-40B4-BE49-F238E27FC236}">
                <a16:creationId xmlns:a16="http://schemas.microsoft.com/office/drawing/2014/main" id="{0DF2A365-2423-4FE1-9628-F5543CF5AC35}"/>
              </a:ext>
            </a:extLst>
          </p:cNvPr>
          <p:cNvSpPr txBox="1"/>
          <p:nvPr/>
        </p:nvSpPr>
        <p:spPr>
          <a:xfrm>
            <a:off x="3451842" y="6771498"/>
            <a:ext cx="260968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馬達與控制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E6B2B2-8DEE-45FD-87D2-0613CE8439BD}"/>
              </a:ext>
            </a:extLst>
          </p:cNvPr>
          <p:cNvSpPr/>
          <p:nvPr/>
        </p:nvSpPr>
        <p:spPr>
          <a:xfrm>
            <a:off x="3304774" y="3392203"/>
            <a:ext cx="760600" cy="1484597"/>
          </a:xfrm>
          <a:prstGeom prst="roundRect">
            <a:avLst/>
          </a:prstGeom>
          <a:noFill/>
          <a:ln w="762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9">
            <a:extLst>
              <a:ext uri="{FF2B5EF4-FFF2-40B4-BE49-F238E27FC236}">
                <a16:creationId xmlns:a16="http://schemas.microsoft.com/office/drawing/2014/main" id="{51B9181D-B7FA-4195-9D93-FB60F17307F4}"/>
              </a:ext>
            </a:extLst>
          </p:cNvPr>
          <p:cNvSpPr txBox="1"/>
          <p:nvPr/>
        </p:nvSpPr>
        <p:spPr>
          <a:xfrm>
            <a:off x="4109601" y="5324094"/>
            <a:ext cx="219932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lang="en-US" altLang="zh-TW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zh-TW" altLang="en-US" sz="320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藍芽模組</a:t>
            </a:r>
            <a:endParaRPr lang="en-US" altLang="zh-TW" sz="32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D8D200F-B980-4942-AC6B-1EA3A4A93C74}"/>
              </a:ext>
            </a:extLst>
          </p:cNvPr>
          <p:cNvCxnSpPr>
            <a:cxnSpLocks/>
          </p:cNvCxnSpPr>
          <p:nvPr/>
        </p:nvCxnSpPr>
        <p:spPr>
          <a:xfrm>
            <a:off x="4054975" y="4370566"/>
            <a:ext cx="578809" cy="842326"/>
          </a:xfrm>
          <a:prstGeom prst="straightConnector1">
            <a:avLst/>
          </a:prstGeom>
          <a:noFill/>
          <a:ln w="76200" cap="flat">
            <a:solidFill>
              <a:srgbClr val="FFFF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953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W week1…"/>
          <p:cNvSpPr txBox="1">
            <a:spLocks noGrp="1"/>
          </p:cNvSpPr>
          <p:nvPr>
            <p:ph type="title"/>
          </p:nvPr>
        </p:nvSpPr>
        <p:spPr>
          <a:xfrm>
            <a:off x="1269999" y="1145419"/>
            <a:ext cx="10464801" cy="716110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  <a:defRPr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sz="9600" b="1" dirty="0">
                <a:solidFill>
                  <a:srgbClr val="E0A239"/>
                </a:solidFill>
              </a:rPr>
              <a:t>HW </a:t>
            </a:r>
            <a:r>
              <a:rPr sz="9600" b="1" dirty="0">
                <a:solidFill>
                  <a:srgbClr val="C9702A"/>
                </a:solidFill>
              </a:rPr>
              <a:t>week1</a:t>
            </a:r>
            <a:r>
              <a:rPr sz="7200" b="1" dirty="0"/>
              <a:t> </a:t>
            </a:r>
            <a:br>
              <a:rPr lang="en-US" sz="7200" b="1" dirty="0"/>
            </a:br>
            <a:br>
              <a:rPr lang="en-US" sz="7200" b="1" dirty="0">
                <a:solidFill>
                  <a:srgbClr val="E0A239"/>
                </a:solidFill>
              </a:rPr>
            </a:br>
            <a:r>
              <a:rPr lang="en-US" altLang="zh-TW" sz="3600" b="1" dirty="0">
                <a:solidFill>
                  <a:srgbClr val="E0A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TW" altLang="en-US" sz="3600" b="1" dirty="0">
                <a:solidFill>
                  <a:srgbClr val="E0A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Language Reference</a:t>
            </a:r>
            <a:br>
              <a:rPr lang="en-US" altLang="zh-TW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</a:br>
            <a:r>
              <a:rPr lang="zh-TW" altLang="en-US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https://www.arduino.cc/reference/en/</a:t>
            </a:r>
            <a:br>
              <a:rPr lang="en-US" altLang="zh-TW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</a:br>
            <a:br>
              <a:rPr lang="en-US" altLang="zh-TW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</a:br>
            <a:r>
              <a:rPr lang="en-US" altLang="zh-TW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2.</a:t>
            </a:r>
            <a:r>
              <a:rPr lang="zh-TW" altLang="en-US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  <a:t>Install Python 3</a:t>
            </a:r>
            <a:br>
              <a:rPr lang="en-US" altLang="zh-TW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</a:rPr>
            </a:br>
            <a:r>
              <a:rPr lang="en-US" altLang="zh-TW" sz="3600" b="1" kern="1200" dirty="0">
                <a:solidFill>
                  <a:srgbClr val="E0A239"/>
                </a:solidFill>
                <a:latin typeface="Times New Roman" panose="02020603050405020304" pitchFamily="18" charset="0"/>
                <a:ea typeface="Noto Sans CJK TC Light" panose="020B0300000000000000" pitchFamily="34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lang="en-US" altLang="zh-TW" sz="3600" b="1" kern="1200" dirty="0">
              <a:solidFill>
                <a:srgbClr val="E0A239"/>
              </a:solidFill>
              <a:latin typeface="Times New Roman" panose="02020603050405020304" pitchFamily="18" charset="0"/>
              <a:ea typeface="Noto Sans CJK TC Light" panose="020B0300000000000000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52060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7520" tIns="48747" rIns="97520" bIns="48747" rtlCol="0" anchor="ctr" anchorCtr="0">
            <a:noAutofit/>
          </a:bodyPr>
          <a:lstStyle/>
          <a:p>
            <a:r>
              <a:rPr lang="en-US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Arduino </a:t>
            </a:r>
            <a:r>
              <a:rPr lang="en-US" sz="6600" b="1" dirty="0" err="1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是什麼</a:t>
            </a:r>
            <a:r>
              <a:rPr lang="en-US" sz="6600" b="1" dirty="0">
                <a:solidFill>
                  <a:srgbClr val="40638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?</a:t>
            </a:r>
            <a:endParaRPr sz="6600" b="1" dirty="0">
              <a:solidFill>
                <a:srgbClr val="40638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7520" tIns="48747" rIns="97520" bIns="48747" rtlCol="0" anchor="t" anchorCtr="0">
            <a:noAutofit/>
          </a:bodyPr>
          <a:lstStyle/>
          <a:p>
            <a:pPr marL="365754" indent="-365754">
              <a:lnSpc>
                <a:spcPct val="150000"/>
              </a:lnSpc>
              <a:spcBef>
                <a:spcPts val="0"/>
              </a:spcBef>
            </a:pPr>
            <a:r>
              <a:rPr lang="en-US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en-US" sz="4000" b="1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嵌入式系統</a:t>
            </a:r>
            <a:r>
              <a:rPr lang="en-US" sz="4000" b="1" dirty="0" err="1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」中的「</a:t>
            </a:r>
            <a:r>
              <a:rPr lang="en-US" sz="4000" b="1" dirty="0" err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微</a:t>
            </a:r>
            <a:r>
              <a:rPr lang="zh-TW" altLang="en-US" sz="4000" b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處理器</a:t>
            </a:r>
            <a:r>
              <a:rPr lang="en-US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r>
              <a:rPr lang="en-US" sz="4000" b="1" dirty="0" err="1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套件</a:t>
            </a:r>
            <a:endParaRPr sz="4000" b="1" dirty="0">
              <a:solidFill>
                <a:srgbClr val="4063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4" indent="-365754">
              <a:lnSpc>
                <a:spcPct val="150000"/>
              </a:lnSpc>
            </a:pPr>
            <a:r>
              <a:rPr lang="en-US" sz="4000" b="1" dirty="0" err="1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軟體、硬體都是</a:t>
            </a:r>
            <a:r>
              <a:rPr lang="en-US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 open-source</a:t>
            </a:r>
            <a:r>
              <a:rPr lang="zh-TW" altLang="en-US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(GPL,</a:t>
            </a:r>
            <a:r>
              <a:rPr lang="zh-TW" altLang="en-US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CC)</a:t>
            </a:r>
            <a:endParaRPr sz="4000" b="1" dirty="0">
              <a:solidFill>
                <a:srgbClr val="4063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4" indent="-365754">
              <a:lnSpc>
                <a:spcPct val="150000"/>
              </a:lnSpc>
            </a:pPr>
            <a:r>
              <a:rPr lang="en-US" sz="4000" b="1" dirty="0" err="1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需要技能：</a:t>
            </a:r>
            <a:r>
              <a:rPr lang="en-US" sz="4000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4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4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語言</a:t>
            </a:r>
            <a:r>
              <a:rPr lang="en-US" sz="4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altLang="en-US" sz="4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電路基本概念</a:t>
            </a:r>
            <a:endParaRPr sz="4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4" indent="-365754">
              <a:lnSpc>
                <a:spcPct val="150000"/>
              </a:lnSpc>
            </a:pPr>
            <a:r>
              <a:rPr lang="en-US" sz="4000" b="1" dirty="0" err="1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型號很多，以下只介紹</a:t>
            </a:r>
            <a:r>
              <a:rPr lang="en-US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UNO</a:t>
            </a:r>
            <a:r>
              <a:rPr lang="en-US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4000" b="1" dirty="0" err="1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便宜、陽春</a:t>
            </a:r>
            <a:r>
              <a:rPr lang="en-US" sz="4000" b="1" dirty="0">
                <a:solidFill>
                  <a:srgbClr val="406387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4000" b="1" dirty="0">
              <a:solidFill>
                <a:srgbClr val="4063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8127535"/>
            <a:ext cx="7067007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1920" dirty="0">
                <a:hlinkClick r:id="rId3"/>
              </a:rPr>
              <a:t>https://en.wikipedia.org/wiki/Arduino</a:t>
            </a:r>
          </a:p>
          <a:p>
            <a:pPr algn="l"/>
            <a:r>
              <a:rPr lang="en-US" altLang="zh-TW" sz="1920" dirty="0">
                <a:hlinkClick r:id="rId4"/>
              </a:rPr>
              <a:t>https://en.wikipedia.org/wiki/Open-source_model</a:t>
            </a:r>
            <a:endParaRPr lang="en-US" altLang="zh-TW" sz="1920" dirty="0"/>
          </a:p>
          <a:p>
            <a:pPr algn="l"/>
            <a:r>
              <a:rPr lang="en-US" altLang="zh-TW" sz="1920" dirty="0">
                <a:hlinkClick r:id="rId5"/>
              </a:rPr>
              <a:t>https://en.wikipedia.org/wiki/GNU_General_Public_License</a:t>
            </a:r>
            <a:endParaRPr lang="en-US" altLang="zh-TW" sz="1920" dirty="0"/>
          </a:p>
          <a:p>
            <a:pPr algn="l"/>
            <a:r>
              <a:rPr lang="en-US" altLang="zh-TW" sz="1920" dirty="0">
                <a:hlinkClick r:id="rId6"/>
              </a:rPr>
              <a:t>https://en.Wikipedia.org/wiki/Creative_Commons</a:t>
            </a:r>
            <a:endParaRPr lang="en-US" altLang="zh-TW" sz="1920" dirty="0"/>
          </a:p>
        </p:txBody>
      </p:sp>
    </p:spTree>
    <p:extLst>
      <p:ext uri="{BB962C8B-B14F-4D97-AF65-F5344CB8AC3E}">
        <p14:creationId xmlns:p14="http://schemas.microsoft.com/office/powerpoint/2010/main" val="59577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6395-BB35-4E4F-A38D-7F84B9EF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406387"/>
                </a:solidFill>
              </a:rPr>
              <a:t>Arduino</a:t>
            </a:r>
            <a:r>
              <a:rPr lang="zh-TW" altLang="en-US" dirty="0">
                <a:solidFill>
                  <a:srgbClr val="406387"/>
                </a:solidFill>
              </a:rPr>
              <a:t> 與一般手機差異</a:t>
            </a:r>
            <a:r>
              <a:rPr lang="en-US" altLang="zh-TW" dirty="0">
                <a:solidFill>
                  <a:srgbClr val="406387"/>
                </a:solidFill>
              </a:rPr>
              <a:t>?</a:t>
            </a:r>
            <a:endParaRPr lang="zh-TW" altLang="en-US" dirty="0"/>
          </a:p>
        </p:txBody>
      </p:sp>
      <p:pic>
        <p:nvPicPr>
          <p:cNvPr id="4" name="Shape 152" descr="3752.jpg">
            <a:extLst>
              <a:ext uri="{FF2B5EF4-FFF2-40B4-BE49-F238E27FC236}">
                <a16:creationId xmlns:a16="http://schemas.microsoft.com/office/drawing/2014/main" id="{524F23F1-D248-40B0-A2D2-968F33F6A7C1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884375" y="2587892"/>
            <a:ext cx="3965210" cy="27359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F7633-39F1-46A4-A758-CDAD70A3F020}"/>
              </a:ext>
            </a:extLst>
          </p:cNvPr>
          <p:cNvSpPr/>
          <p:nvPr/>
        </p:nvSpPr>
        <p:spPr>
          <a:xfrm>
            <a:off x="11530" y="9039524"/>
            <a:ext cx="9340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https://www.ifixit.com/Teardown/iPhone+11+Pro+Max+Teardown/126000</a:t>
            </a:r>
            <a:endParaRPr lang="en-US" altLang="zh-TW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D34DF-5C65-403F-AB65-1D33C882C1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t="1520" r="13750" b="13092"/>
          <a:stretch/>
        </p:blipFill>
        <p:spPr>
          <a:xfrm>
            <a:off x="483816" y="1812758"/>
            <a:ext cx="8199628" cy="722676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979353-4402-4D00-A95A-39A1867264FE}"/>
              </a:ext>
            </a:extLst>
          </p:cNvPr>
          <p:cNvSpPr/>
          <p:nvPr/>
        </p:nvSpPr>
        <p:spPr>
          <a:xfrm>
            <a:off x="8683444" y="3027405"/>
            <a:ext cx="1343073" cy="750586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F953BA-623B-43CD-9A1D-365E2D1740FE}"/>
              </a:ext>
            </a:extLst>
          </p:cNvPr>
          <p:cNvSpPr/>
          <p:nvPr/>
        </p:nvSpPr>
        <p:spPr>
          <a:xfrm>
            <a:off x="1712819" y="6857074"/>
            <a:ext cx="638433" cy="64266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2FE20FB-240B-4072-9E32-79384529DB01}"/>
              </a:ext>
            </a:extLst>
          </p:cNvPr>
          <p:cNvSpPr/>
          <p:nvPr/>
        </p:nvSpPr>
        <p:spPr>
          <a:xfrm>
            <a:off x="8886567" y="4328925"/>
            <a:ext cx="1369541" cy="1027439"/>
          </a:xfrm>
          <a:prstGeom prst="round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17B3D19-46BB-4013-9140-B79F1CE85F28}"/>
              </a:ext>
            </a:extLst>
          </p:cNvPr>
          <p:cNvSpPr/>
          <p:nvPr/>
        </p:nvSpPr>
        <p:spPr>
          <a:xfrm>
            <a:off x="4732421" y="5624137"/>
            <a:ext cx="2607492" cy="3379404"/>
          </a:xfrm>
          <a:custGeom>
            <a:avLst/>
            <a:gdLst>
              <a:gd name="connsiteX0" fmla="*/ 4256 w 2858667"/>
              <a:gd name="connsiteY0" fmla="*/ 172994 h 3744097"/>
              <a:gd name="connsiteX1" fmla="*/ 4256 w 2858667"/>
              <a:gd name="connsiteY1" fmla="*/ 172994 h 3744097"/>
              <a:gd name="connsiteX2" fmla="*/ 350245 w 2858667"/>
              <a:gd name="connsiteY2" fmla="*/ 135924 h 3744097"/>
              <a:gd name="connsiteX3" fmla="*/ 473813 w 2858667"/>
              <a:gd name="connsiteY3" fmla="*/ 111211 h 3744097"/>
              <a:gd name="connsiteX4" fmla="*/ 510883 w 2858667"/>
              <a:gd name="connsiteY4" fmla="*/ 86497 h 3744097"/>
              <a:gd name="connsiteX5" fmla="*/ 572667 w 2858667"/>
              <a:gd name="connsiteY5" fmla="*/ 74140 h 3744097"/>
              <a:gd name="connsiteX6" fmla="*/ 622094 w 2858667"/>
              <a:gd name="connsiteY6" fmla="*/ 61784 h 3744097"/>
              <a:gd name="connsiteX7" fmla="*/ 696234 w 2858667"/>
              <a:gd name="connsiteY7" fmla="*/ 37070 h 3744097"/>
              <a:gd name="connsiteX8" fmla="*/ 931013 w 2858667"/>
              <a:gd name="connsiteY8" fmla="*/ 0 h 3744097"/>
              <a:gd name="connsiteX9" fmla="*/ 1425283 w 2858667"/>
              <a:gd name="connsiteY9" fmla="*/ 12357 h 3744097"/>
              <a:gd name="connsiteX10" fmla="*/ 1462353 w 2858667"/>
              <a:gd name="connsiteY10" fmla="*/ 24713 h 3744097"/>
              <a:gd name="connsiteX11" fmla="*/ 1573564 w 2858667"/>
              <a:gd name="connsiteY11" fmla="*/ 111211 h 3744097"/>
              <a:gd name="connsiteX12" fmla="*/ 1610634 w 2858667"/>
              <a:gd name="connsiteY12" fmla="*/ 185351 h 3744097"/>
              <a:gd name="connsiteX13" fmla="*/ 1635348 w 2858667"/>
              <a:gd name="connsiteY13" fmla="*/ 222421 h 3744097"/>
              <a:gd name="connsiteX14" fmla="*/ 1660061 w 2858667"/>
              <a:gd name="connsiteY14" fmla="*/ 345989 h 3744097"/>
              <a:gd name="connsiteX15" fmla="*/ 1672418 w 2858667"/>
              <a:gd name="connsiteY15" fmla="*/ 383059 h 3744097"/>
              <a:gd name="connsiteX16" fmla="*/ 1684775 w 2858667"/>
              <a:gd name="connsiteY16" fmla="*/ 432486 h 3744097"/>
              <a:gd name="connsiteX17" fmla="*/ 1709488 w 2858667"/>
              <a:gd name="connsiteY17" fmla="*/ 506627 h 3744097"/>
              <a:gd name="connsiteX18" fmla="*/ 1721845 w 2858667"/>
              <a:gd name="connsiteY18" fmla="*/ 543697 h 3744097"/>
              <a:gd name="connsiteX19" fmla="*/ 1746558 w 2858667"/>
              <a:gd name="connsiteY19" fmla="*/ 691978 h 3744097"/>
              <a:gd name="connsiteX20" fmla="*/ 1783629 w 2858667"/>
              <a:gd name="connsiteY20" fmla="*/ 790832 h 3744097"/>
              <a:gd name="connsiteX21" fmla="*/ 1795985 w 2858667"/>
              <a:gd name="connsiteY21" fmla="*/ 827902 h 3744097"/>
              <a:gd name="connsiteX22" fmla="*/ 1808342 w 2858667"/>
              <a:gd name="connsiteY22" fmla="*/ 926757 h 3744097"/>
              <a:gd name="connsiteX23" fmla="*/ 1845413 w 2858667"/>
              <a:gd name="connsiteY23" fmla="*/ 1037967 h 3744097"/>
              <a:gd name="connsiteX24" fmla="*/ 1857769 w 2858667"/>
              <a:gd name="connsiteY24" fmla="*/ 1075038 h 3744097"/>
              <a:gd name="connsiteX25" fmla="*/ 1870126 w 2858667"/>
              <a:gd name="connsiteY25" fmla="*/ 1136821 h 3744097"/>
              <a:gd name="connsiteX26" fmla="*/ 1882483 w 2858667"/>
              <a:gd name="connsiteY26" fmla="*/ 1235675 h 3744097"/>
              <a:gd name="connsiteX27" fmla="*/ 1907196 w 2858667"/>
              <a:gd name="connsiteY27" fmla="*/ 1309816 h 3744097"/>
              <a:gd name="connsiteX28" fmla="*/ 1931910 w 2858667"/>
              <a:gd name="connsiteY28" fmla="*/ 1346886 h 3744097"/>
              <a:gd name="connsiteX29" fmla="*/ 1956623 w 2858667"/>
              <a:gd name="connsiteY29" fmla="*/ 1421027 h 3744097"/>
              <a:gd name="connsiteX30" fmla="*/ 1981337 w 2858667"/>
              <a:gd name="connsiteY30" fmla="*/ 1458097 h 3744097"/>
              <a:gd name="connsiteX31" fmla="*/ 2018407 w 2858667"/>
              <a:gd name="connsiteY31" fmla="*/ 1532238 h 3744097"/>
              <a:gd name="connsiteX32" fmla="*/ 2055477 w 2858667"/>
              <a:gd name="connsiteY32" fmla="*/ 1544594 h 3744097"/>
              <a:gd name="connsiteX33" fmla="*/ 2092548 w 2858667"/>
              <a:gd name="connsiteY33" fmla="*/ 1569308 h 3744097"/>
              <a:gd name="connsiteX34" fmla="*/ 2203758 w 2858667"/>
              <a:gd name="connsiteY34" fmla="*/ 1594021 h 3744097"/>
              <a:gd name="connsiteX35" fmla="*/ 2537391 w 2858667"/>
              <a:gd name="connsiteY35" fmla="*/ 1631092 h 3744097"/>
              <a:gd name="connsiteX36" fmla="*/ 2623888 w 2858667"/>
              <a:gd name="connsiteY36" fmla="*/ 2113005 h 3744097"/>
              <a:gd name="connsiteX37" fmla="*/ 2648602 w 2858667"/>
              <a:gd name="connsiteY37" fmla="*/ 2248929 h 3744097"/>
              <a:gd name="connsiteX38" fmla="*/ 2660958 w 2858667"/>
              <a:gd name="connsiteY38" fmla="*/ 2323070 h 3744097"/>
              <a:gd name="connsiteX39" fmla="*/ 2673315 w 2858667"/>
              <a:gd name="connsiteY39" fmla="*/ 2384854 h 3744097"/>
              <a:gd name="connsiteX40" fmla="*/ 2698029 w 2858667"/>
              <a:gd name="connsiteY40" fmla="*/ 2607275 h 3744097"/>
              <a:gd name="connsiteX41" fmla="*/ 2735099 w 2858667"/>
              <a:gd name="connsiteY41" fmla="*/ 2730843 h 3744097"/>
              <a:gd name="connsiteX42" fmla="*/ 2772169 w 2858667"/>
              <a:gd name="connsiteY42" fmla="*/ 2842054 h 3744097"/>
              <a:gd name="connsiteX43" fmla="*/ 2809240 w 2858667"/>
              <a:gd name="connsiteY43" fmla="*/ 2928551 h 3744097"/>
              <a:gd name="connsiteX44" fmla="*/ 2821596 w 2858667"/>
              <a:gd name="connsiteY44" fmla="*/ 3126259 h 3744097"/>
              <a:gd name="connsiteX45" fmla="*/ 2833953 w 2858667"/>
              <a:gd name="connsiteY45" fmla="*/ 3188043 h 3744097"/>
              <a:gd name="connsiteX46" fmla="*/ 2858667 w 2858667"/>
              <a:gd name="connsiteY46" fmla="*/ 3274540 h 3744097"/>
              <a:gd name="connsiteX47" fmla="*/ 2833953 w 2858667"/>
              <a:gd name="connsiteY47" fmla="*/ 3435178 h 3744097"/>
              <a:gd name="connsiteX48" fmla="*/ 2809240 w 2858667"/>
              <a:gd name="connsiteY48" fmla="*/ 3484605 h 3744097"/>
              <a:gd name="connsiteX49" fmla="*/ 2796883 w 2858667"/>
              <a:gd name="connsiteY49" fmla="*/ 3521675 h 3744097"/>
              <a:gd name="connsiteX50" fmla="*/ 2735099 w 2858667"/>
              <a:gd name="connsiteY50" fmla="*/ 3595816 h 3744097"/>
              <a:gd name="connsiteX51" fmla="*/ 2623888 w 2858667"/>
              <a:gd name="connsiteY51" fmla="*/ 3657600 h 3744097"/>
              <a:gd name="connsiteX52" fmla="*/ 2500321 w 2858667"/>
              <a:gd name="connsiteY52" fmla="*/ 3682313 h 3744097"/>
              <a:gd name="connsiteX53" fmla="*/ 2352040 w 2858667"/>
              <a:gd name="connsiteY53" fmla="*/ 3719384 h 3744097"/>
              <a:gd name="connsiteX54" fmla="*/ 2314969 w 2858667"/>
              <a:gd name="connsiteY54" fmla="*/ 3731740 h 3744097"/>
              <a:gd name="connsiteX55" fmla="*/ 1474710 w 2858667"/>
              <a:gd name="connsiteY55" fmla="*/ 3744097 h 3744097"/>
              <a:gd name="connsiteX56" fmla="*/ 918656 w 2858667"/>
              <a:gd name="connsiteY56" fmla="*/ 3719384 h 3744097"/>
              <a:gd name="connsiteX57" fmla="*/ 795088 w 2858667"/>
              <a:gd name="connsiteY57" fmla="*/ 3694670 h 3744097"/>
              <a:gd name="connsiteX58" fmla="*/ 758018 w 2858667"/>
              <a:gd name="connsiteY58" fmla="*/ 3669957 h 3744097"/>
              <a:gd name="connsiteX59" fmla="*/ 720948 w 2858667"/>
              <a:gd name="connsiteY59" fmla="*/ 3657600 h 3744097"/>
              <a:gd name="connsiteX60" fmla="*/ 646807 w 2858667"/>
              <a:gd name="connsiteY60" fmla="*/ 3595816 h 3744097"/>
              <a:gd name="connsiteX61" fmla="*/ 597380 w 2858667"/>
              <a:gd name="connsiteY61" fmla="*/ 3571102 h 3744097"/>
              <a:gd name="connsiteX62" fmla="*/ 547953 w 2858667"/>
              <a:gd name="connsiteY62" fmla="*/ 3496962 h 3744097"/>
              <a:gd name="connsiteX63" fmla="*/ 486169 w 2858667"/>
              <a:gd name="connsiteY63" fmla="*/ 3422821 h 3744097"/>
              <a:gd name="connsiteX64" fmla="*/ 461456 w 2858667"/>
              <a:gd name="connsiteY64" fmla="*/ 3336324 h 3744097"/>
              <a:gd name="connsiteX65" fmla="*/ 424385 w 2858667"/>
              <a:gd name="connsiteY65" fmla="*/ 3262184 h 3744097"/>
              <a:gd name="connsiteX66" fmla="*/ 399672 w 2858667"/>
              <a:gd name="connsiteY66" fmla="*/ 2236573 h 3744097"/>
              <a:gd name="connsiteX67" fmla="*/ 374958 w 2858667"/>
              <a:gd name="connsiteY67" fmla="*/ 2100648 h 3744097"/>
              <a:gd name="connsiteX68" fmla="*/ 362602 w 2858667"/>
              <a:gd name="connsiteY68" fmla="*/ 2026508 h 3744097"/>
              <a:gd name="connsiteX69" fmla="*/ 337888 w 2858667"/>
              <a:gd name="connsiteY69" fmla="*/ 1927654 h 3744097"/>
              <a:gd name="connsiteX70" fmla="*/ 300818 w 2858667"/>
              <a:gd name="connsiteY70" fmla="*/ 1754659 h 3744097"/>
              <a:gd name="connsiteX71" fmla="*/ 276104 w 2858667"/>
              <a:gd name="connsiteY71" fmla="*/ 1618735 h 3744097"/>
              <a:gd name="connsiteX72" fmla="*/ 239034 w 2858667"/>
              <a:gd name="connsiteY72" fmla="*/ 1470454 h 3744097"/>
              <a:gd name="connsiteX73" fmla="*/ 226677 w 2858667"/>
              <a:gd name="connsiteY73" fmla="*/ 1433384 h 3744097"/>
              <a:gd name="connsiteX74" fmla="*/ 201964 w 2858667"/>
              <a:gd name="connsiteY74" fmla="*/ 1396313 h 3744097"/>
              <a:gd name="connsiteX75" fmla="*/ 189607 w 2858667"/>
              <a:gd name="connsiteY75" fmla="*/ 1346886 h 3744097"/>
              <a:gd name="connsiteX76" fmla="*/ 152537 w 2858667"/>
              <a:gd name="connsiteY76" fmla="*/ 1272746 h 3744097"/>
              <a:gd name="connsiteX77" fmla="*/ 127823 w 2858667"/>
              <a:gd name="connsiteY77" fmla="*/ 1186248 h 3744097"/>
              <a:gd name="connsiteX78" fmla="*/ 115467 w 2858667"/>
              <a:gd name="connsiteY78" fmla="*/ 1112108 h 3744097"/>
              <a:gd name="connsiteX79" fmla="*/ 103110 w 2858667"/>
              <a:gd name="connsiteY79" fmla="*/ 1062681 h 3744097"/>
              <a:gd name="connsiteX80" fmla="*/ 90753 w 2858667"/>
              <a:gd name="connsiteY80" fmla="*/ 840259 h 3744097"/>
              <a:gd name="connsiteX81" fmla="*/ 78396 w 2858667"/>
              <a:gd name="connsiteY81" fmla="*/ 778475 h 3744097"/>
              <a:gd name="connsiteX82" fmla="*/ 66040 w 2858667"/>
              <a:gd name="connsiteY82" fmla="*/ 543697 h 3744097"/>
              <a:gd name="connsiteX83" fmla="*/ 41326 w 2858667"/>
              <a:gd name="connsiteY83" fmla="*/ 469557 h 3744097"/>
              <a:gd name="connsiteX84" fmla="*/ 28969 w 2858667"/>
              <a:gd name="connsiteY84" fmla="*/ 420129 h 3744097"/>
              <a:gd name="connsiteX85" fmla="*/ 4256 w 2858667"/>
              <a:gd name="connsiteY85" fmla="*/ 345989 h 3744097"/>
              <a:gd name="connsiteX86" fmla="*/ 66040 w 2858667"/>
              <a:gd name="connsiteY86" fmla="*/ 172994 h 37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858667" h="3744097">
                <a:moveTo>
                  <a:pt x="4256" y="172994"/>
                </a:moveTo>
                <a:lnTo>
                  <a:pt x="4256" y="172994"/>
                </a:lnTo>
                <a:cubicBezTo>
                  <a:pt x="425423" y="152940"/>
                  <a:pt x="134872" y="186600"/>
                  <a:pt x="350245" y="135924"/>
                </a:cubicBezTo>
                <a:cubicBezTo>
                  <a:pt x="391133" y="126303"/>
                  <a:pt x="473813" y="111211"/>
                  <a:pt x="473813" y="111211"/>
                </a:cubicBezTo>
                <a:cubicBezTo>
                  <a:pt x="486170" y="102973"/>
                  <a:pt x="496978" y="91712"/>
                  <a:pt x="510883" y="86497"/>
                </a:cubicBezTo>
                <a:cubicBezTo>
                  <a:pt x="530548" y="79122"/>
                  <a:pt x="552165" y="78696"/>
                  <a:pt x="572667" y="74140"/>
                </a:cubicBezTo>
                <a:cubicBezTo>
                  <a:pt x="589245" y="70456"/>
                  <a:pt x="605828" y="66664"/>
                  <a:pt x="622094" y="61784"/>
                </a:cubicBezTo>
                <a:cubicBezTo>
                  <a:pt x="647046" y="54299"/>
                  <a:pt x="670538" y="41353"/>
                  <a:pt x="696234" y="37070"/>
                </a:cubicBezTo>
                <a:cubicBezTo>
                  <a:pt x="873244" y="7569"/>
                  <a:pt x="794910" y="19444"/>
                  <a:pt x="931013" y="0"/>
                </a:cubicBezTo>
                <a:cubicBezTo>
                  <a:pt x="1095770" y="4119"/>
                  <a:pt x="1260653" y="4700"/>
                  <a:pt x="1425283" y="12357"/>
                </a:cubicBezTo>
                <a:cubicBezTo>
                  <a:pt x="1438294" y="12962"/>
                  <a:pt x="1450967" y="18388"/>
                  <a:pt x="1462353" y="24713"/>
                </a:cubicBezTo>
                <a:cubicBezTo>
                  <a:pt x="1505115" y="48469"/>
                  <a:pt x="1542509" y="73944"/>
                  <a:pt x="1573564" y="111211"/>
                </a:cubicBezTo>
                <a:cubicBezTo>
                  <a:pt x="1617830" y="164332"/>
                  <a:pt x="1582768" y="129620"/>
                  <a:pt x="1610634" y="185351"/>
                </a:cubicBezTo>
                <a:cubicBezTo>
                  <a:pt x="1617276" y="198634"/>
                  <a:pt x="1627110" y="210064"/>
                  <a:pt x="1635348" y="222421"/>
                </a:cubicBezTo>
                <a:cubicBezTo>
                  <a:pt x="1663265" y="306178"/>
                  <a:pt x="1631661" y="203990"/>
                  <a:pt x="1660061" y="345989"/>
                </a:cubicBezTo>
                <a:cubicBezTo>
                  <a:pt x="1662615" y="358761"/>
                  <a:pt x="1668840" y="370535"/>
                  <a:pt x="1672418" y="383059"/>
                </a:cubicBezTo>
                <a:cubicBezTo>
                  <a:pt x="1677084" y="399388"/>
                  <a:pt x="1679895" y="416219"/>
                  <a:pt x="1684775" y="432486"/>
                </a:cubicBezTo>
                <a:cubicBezTo>
                  <a:pt x="1692260" y="457438"/>
                  <a:pt x="1701250" y="481913"/>
                  <a:pt x="1709488" y="506627"/>
                </a:cubicBezTo>
                <a:lnTo>
                  <a:pt x="1721845" y="543697"/>
                </a:lnTo>
                <a:cubicBezTo>
                  <a:pt x="1731872" y="623914"/>
                  <a:pt x="1728417" y="628484"/>
                  <a:pt x="1746558" y="691978"/>
                </a:cubicBezTo>
                <a:cubicBezTo>
                  <a:pt x="1757776" y="731240"/>
                  <a:pt x="1767963" y="749057"/>
                  <a:pt x="1783629" y="790832"/>
                </a:cubicBezTo>
                <a:cubicBezTo>
                  <a:pt x="1788202" y="803028"/>
                  <a:pt x="1791866" y="815545"/>
                  <a:pt x="1795985" y="827902"/>
                </a:cubicBezTo>
                <a:cubicBezTo>
                  <a:pt x="1800104" y="860854"/>
                  <a:pt x="1801384" y="894286"/>
                  <a:pt x="1808342" y="926757"/>
                </a:cubicBezTo>
                <a:cubicBezTo>
                  <a:pt x="1808343" y="926763"/>
                  <a:pt x="1839234" y="1019429"/>
                  <a:pt x="1845413" y="1037967"/>
                </a:cubicBezTo>
                <a:cubicBezTo>
                  <a:pt x="1849532" y="1050324"/>
                  <a:pt x="1855214" y="1062266"/>
                  <a:pt x="1857769" y="1075038"/>
                </a:cubicBezTo>
                <a:cubicBezTo>
                  <a:pt x="1861888" y="1095632"/>
                  <a:pt x="1866932" y="1116063"/>
                  <a:pt x="1870126" y="1136821"/>
                </a:cubicBezTo>
                <a:cubicBezTo>
                  <a:pt x="1875176" y="1169643"/>
                  <a:pt x="1875525" y="1203204"/>
                  <a:pt x="1882483" y="1235675"/>
                </a:cubicBezTo>
                <a:cubicBezTo>
                  <a:pt x="1887941" y="1261147"/>
                  <a:pt x="1892746" y="1288141"/>
                  <a:pt x="1907196" y="1309816"/>
                </a:cubicBezTo>
                <a:lnTo>
                  <a:pt x="1931910" y="1346886"/>
                </a:lnTo>
                <a:cubicBezTo>
                  <a:pt x="1940148" y="1371600"/>
                  <a:pt x="1942173" y="1399352"/>
                  <a:pt x="1956623" y="1421027"/>
                </a:cubicBezTo>
                <a:cubicBezTo>
                  <a:pt x="1964861" y="1433384"/>
                  <a:pt x="1974695" y="1444814"/>
                  <a:pt x="1981337" y="1458097"/>
                </a:cubicBezTo>
                <a:cubicBezTo>
                  <a:pt x="1996260" y="1487943"/>
                  <a:pt x="1988898" y="1508631"/>
                  <a:pt x="2018407" y="1532238"/>
                </a:cubicBezTo>
                <a:cubicBezTo>
                  <a:pt x="2028578" y="1540375"/>
                  <a:pt x="2043120" y="1540475"/>
                  <a:pt x="2055477" y="1544594"/>
                </a:cubicBezTo>
                <a:cubicBezTo>
                  <a:pt x="2067834" y="1552832"/>
                  <a:pt x="2079265" y="1562666"/>
                  <a:pt x="2092548" y="1569308"/>
                </a:cubicBezTo>
                <a:cubicBezTo>
                  <a:pt x="2120995" y="1583532"/>
                  <a:pt x="2179075" y="1591173"/>
                  <a:pt x="2203758" y="1594021"/>
                </a:cubicBezTo>
                <a:cubicBezTo>
                  <a:pt x="2634450" y="1643716"/>
                  <a:pt x="2314557" y="1599258"/>
                  <a:pt x="2537391" y="1631092"/>
                </a:cubicBezTo>
                <a:cubicBezTo>
                  <a:pt x="2757708" y="1704530"/>
                  <a:pt x="2601785" y="1626750"/>
                  <a:pt x="2623888" y="2113005"/>
                </a:cubicBezTo>
                <a:cubicBezTo>
                  <a:pt x="2627584" y="2194311"/>
                  <a:pt x="2635632" y="2184076"/>
                  <a:pt x="2648602" y="2248929"/>
                </a:cubicBezTo>
                <a:cubicBezTo>
                  <a:pt x="2653515" y="2273497"/>
                  <a:pt x="2656476" y="2298420"/>
                  <a:pt x="2660958" y="2323070"/>
                </a:cubicBezTo>
                <a:cubicBezTo>
                  <a:pt x="2664715" y="2343734"/>
                  <a:pt x="2669196" y="2364259"/>
                  <a:pt x="2673315" y="2384854"/>
                </a:cubicBezTo>
                <a:cubicBezTo>
                  <a:pt x="2681953" y="2488510"/>
                  <a:pt x="2680447" y="2519366"/>
                  <a:pt x="2698029" y="2607275"/>
                </a:cubicBezTo>
                <a:cubicBezTo>
                  <a:pt x="2717644" y="2705349"/>
                  <a:pt x="2703572" y="2604736"/>
                  <a:pt x="2735099" y="2730843"/>
                </a:cubicBezTo>
                <a:cubicBezTo>
                  <a:pt x="2764711" y="2849290"/>
                  <a:pt x="2725638" y="2702460"/>
                  <a:pt x="2772169" y="2842054"/>
                </a:cubicBezTo>
                <a:cubicBezTo>
                  <a:pt x="2798766" y="2921845"/>
                  <a:pt x="2765803" y="2863397"/>
                  <a:pt x="2809240" y="2928551"/>
                </a:cubicBezTo>
                <a:cubicBezTo>
                  <a:pt x="2813359" y="2994454"/>
                  <a:pt x="2815336" y="3060525"/>
                  <a:pt x="2821596" y="3126259"/>
                </a:cubicBezTo>
                <a:cubicBezTo>
                  <a:pt x="2823587" y="3147167"/>
                  <a:pt x="2829397" y="3167541"/>
                  <a:pt x="2833953" y="3188043"/>
                </a:cubicBezTo>
                <a:cubicBezTo>
                  <a:pt x="2844297" y="3234590"/>
                  <a:pt x="2844906" y="3233259"/>
                  <a:pt x="2858667" y="3274540"/>
                </a:cubicBezTo>
                <a:cubicBezTo>
                  <a:pt x="2854330" y="3313569"/>
                  <a:pt x="2850851" y="3390117"/>
                  <a:pt x="2833953" y="3435178"/>
                </a:cubicBezTo>
                <a:cubicBezTo>
                  <a:pt x="2827485" y="3452425"/>
                  <a:pt x="2816496" y="3467674"/>
                  <a:pt x="2809240" y="3484605"/>
                </a:cubicBezTo>
                <a:cubicBezTo>
                  <a:pt x="2804109" y="3496577"/>
                  <a:pt x="2802708" y="3510025"/>
                  <a:pt x="2796883" y="3521675"/>
                </a:cubicBezTo>
                <a:cubicBezTo>
                  <a:pt x="2783902" y="3547637"/>
                  <a:pt x="2757459" y="3578425"/>
                  <a:pt x="2735099" y="3595816"/>
                </a:cubicBezTo>
                <a:cubicBezTo>
                  <a:pt x="2695283" y="3626784"/>
                  <a:pt x="2669331" y="3647113"/>
                  <a:pt x="2623888" y="3657600"/>
                </a:cubicBezTo>
                <a:cubicBezTo>
                  <a:pt x="2582959" y="3667045"/>
                  <a:pt x="2500321" y="3682313"/>
                  <a:pt x="2500321" y="3682313"/>
                </a:cubicBezTo>
                <a:cubicBezTo>
                  <a:pt x="2426644" y="3731431"/>
                  <a:pt x="2492005" y="3696057"/>
                  <a:pt x="2352040" y="3719384"/>
                </a:cubicBezTo>
                <a:cubicBezTo>
                  <a:pt x="2339192" y="3721525"/>
                  <a:pt x="2327989" y="3731373"/>
                  <a:pt x="2314969" y="3731740"/>
                </a:cubicBezTo>
                <a:cubicBezTo>
                  <a:pt x="2034963" y="3739627"/>
                  <a:pt x="1754796" y="3739978"/>
                  <a:pt x="1474710" y="3744097"/>
                </a:cubicBezTo>
                <a:lnTo>
                  <a:pt x="918656" y="3719384"/>
                </a:lnTo>
                <a:cubicBezTo>
                  <a:pt x="892915" y="3717899"/>
                  <a:pt x="826851" y="3710552"/>
                  <a:pt x="795088" y="3694670"/>
                </a:cubicBezTo>
                <a:cubicBezTo>
                  <a:pt x="781805" y="3688029"/>
                  <a:pt x="771301" y="3676598"/>
                  <a:pt x="758018" y="3669957"/>
                </a:cubicBezTo>
                <a:cubicBezTo>
                  <a:pt x="746368" y="3664132"/>
                  <a:pt x="732598" y="3663425"/>
                  <a:pt x="720948" y="3657600"/>
                </a:cubicBezTo>
                <a:cubicBezTo>
                  <a:pt x="655573" y="3624912"/>
                  <a:pt x="710574" y="3641364"/>
                  <a:pt x="646807" y="3595816"/>
                </a:cubicBezTo>
                <a:cubicBezTo>
                  <a:pt x="631818" y="3585109"/>
                  <a:pt x="613856" y="3579340"/>
                  <a:pt x="597380" y="3571102"/>
                </a:cubicBezTo>
                <a:cubicBezTo>
                  <a:pt x="580904" y="3546389"/>
                  <a:pt x="568955" y="3517964"/>
                  <a:pt x="547953" y="3496962"/>
                </a:cubicBezTo>
                <a:cubicBezTo>
                  <a:pt x="500382" y="3449391"/>
                  <a:pt x="520576" y="3474432"/>
                  <a:pt x="486169" y="3422821"/>
                </a:cubicBezTo>
                <a:cubicBezTo>
                  <a:pt x="482209" y="3406980"/>
                  <a:pt x="470321" y="3354054"/>
                  <a:pt x="461456" y="3336324"/>
                </a:cubicBezTo>
                <a:cubicBezTo>
                  <a:pt x="413547" y="3240509"/>
                  <a:pt x="455445" y="3355360"/>
                  <a:pt x="424385" y="3262184"/>
                </a:cubicBezTo>
                <a:cubicBezTo>
                  <a:pt x="416147" y="2920314"/>
                  <a:pt x="410940" y="2578357"/>
                  <a:pt x="399672" y="2236573"/>
                </a:cubicBezTo>
                <a:cubicBezTo>
                  <a:pt x="397116" y="2159044"/>
                  <a:pt x="393338" y="2155788"/>
                  <a:pt x="374958" y="2100648"/>
                </a:cubicBezTo>
                <a:cubicBezTo>
                  <a:pt x="370839" y="2075935"/>
                  <a:pt x="367852" y="2051006"/>
                  <a:pt x="362602" y="2026508"/>
                </a:cubicBezTo>
                <a:cubicBezTo>
                  <a:pt x="355485" y="1993296"/>
                  <a:pt x="346126" y="1960605"/>
                  <a:pt x="337888" y="1927654"/>
                </a:cubicBezTo>
                <a:cubicBezTo>
                  <a:pt x="322901" y="1867707"/>
                  <a:pt x="310168" y="1820107"/>
                  <a:pt x="300818" y="1754659"/>
                </a:cubicBezTo>
                <a:cubicBezTo>
                  <a:pt x="269400" y="1534739"/>
                  <a:pt x="305239" y="1764413"/>
                  <a:pt x="276104" y="1618735"/>
                </a:cubicBezTo>
                <a:cubicBezTo>
                  <a:pt x="251145" y="1493937"/>
                  <a:pt x="280322" y="1594316"/>
                  <a:pt x="239034" y="1470454"/>
                </a:cubicBezTo>
                <a:cubicBezTo>
                  <a:pt x="234915" y="1458097"/>
                  <a:pt x="233902" y="1444222"/>
                  <a:pt x="226677" y="1433384"/>
                </a:cubicBezTo>
                <a:lnTo>
                  <a:pt x="201964" y="1396313"/>
                </a:lnTo>
                <a:cubicBezTo>
                  <a:pt x="197845" y="1379837"/>
                  <a:pt x="196297" y="1362496"/>
                  <a:pt x="189607" y="1346886"/>
                </a:cubicBezTo>
                <a:cubicBezTo>
                  <a:pt x="137535" y="1225384"/>
                  <a:pt x="187249" y="1388452"/>
                  <a:pt x="152537" y="1272746"/>
                </a:cubicBezTo>
                <a:cubicBezTo>
                  <a:pt x="143920" y="1244024"/>
                  <a:pt x="134566" y="1215467"/>
                  <a:pt x="127823" y="1186248"/>
                </a:cubicBezTo>
                <a:cubicBezTo>
                  <a:pt x="122189" y="1161835"/>
                  <a:pt x="120380" y="1136676"/>
                  <a:pt x="115467" y="1112108"/>
                </a:cubicBezTo>
                <a:cubicBezTo>
                  <a:pt x="112136" y="1095455"/>
                  <a:pt x="107229" y="1079157"/>
                  <a:pt x="103110" y="1062681"/>
                </a:cubicBezTo>
                <a:cubicBezTo>
                  <a:pt x="98991" y="988540"/>
                  <a:pt x="97186" y="914235"/>
                  <a:pt x="90753" y="840259"/>
                </a:cubicBezTo>
                <a:cubicBezTo>
                  <a:pt x="88934" y="819335"/>
                  <a:pt x="80140" y="799405"/>
                  <a:pt x="78396" y="778475"/>
                </a:cubicBezTo>
                <a:cubicBezTo>
                  <a:pt x="71888" y="700378"/>
                  <a:pt x="75377" y="621506"/>
                  <a:pt x="66040" y="543697"/>
                </a:cubicBezTo>
                <a:cubicBezTo>
                  <a:pt x="62936" y="517832"/>
                  <a:pt x="48812" y="494509"/>
                  <a:pt x="41326" y="469557"/>
                </a:cubicBezTo>
                <a:cubicBezTo>
                  <a:pt x="36446" y="453290"/>
                  <a:pt x="33849" y="436396"/>
                  <a:pt x="28969" y="420129"/>
                </a:cubicBezTo>
                <a:cubicBezTo>
                  <a:pt x="21484" y="395178"/>
                  <a:pt x="4256" y="345989"/>
                  <a:pt x="4256" y="345989"/>
                </a:cubicBezTo>
                <a:cubicBezTo>
                  <a:pt x="17787" y="156560"/>
                  <a:pt x="-41199" y="172994"/>
                  <a:pt x="66040" y="172994"/>
                </a:cubicBezTo>
              </a:path>
            </a:pathLst>
          </a:cu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FC762B-1D79-454F-8F2C-59553F90C7F4}"/>
              </a:ext>
            </a:extLst>
          </p:cNvPr>
          <p:cNvSpPr/>
          <p:nvPr/>
        </p:nvSpPr>
        <p:spPr>
          <a:xfrm>
            <a:off x="3126139" y="4729833"/>
            <a:ext cx="778476" cy="642667"/>
          </a:xfrm>
          <a:prstGeom prst="round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D274CEC-06AC-4042-8B54-2E97F00F5017}"/>
              </a:ext>
            </a:extLst>
          </p:cNvPr>
          <p:cNvSpPr/>
          <p:nvPr/>
        </p:nvSpPr>
        <p:spPr>
          <a:xfrm>
            <a:off x="10554844" y="3965869"/>
            <a:ext cx="2214321" cy="883793"/>
          </a:xfrm>
          <a:prstGeom prst="round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6860FDD-FB9F-4A37-A467-E1789DE567F7}"/>
              </a:ext>
            </a:extLst>
          </p:cNvPr>
          <p:cNvSpPr/>
          <p:nvPr/>
        </p:nvSpPr>
        <p:spPr>
          <a:xfrm>
            <a:off x="2804767" y="3098699"/>
            <a:ext cx="1099848" cy="126180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564732E-346E-4F30-AFD9-C5DE8D8B8C25}"/>
              </a:ext>
            </a:extLst>
          </p:cNvPr>
          <p:cNvSpPr/>
          <p:nvPr/>
        </p:nvSpPr>
        <p:spPr>
          <a:xfrm>
            <a:off x="11788346" y="4740344"/>
            <a:ext cx="1061239" cy="64266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6D9C75-7A0E-4B3F-B3F0-3403866E759B}"/>
              </a:ext>
            </a:extLst>
          </p:cNvPr>
          <p:cNvSpPr/>
          <p:nvPr/>
        </p:nvSpPr>
        <p:spPr>
          <a:xfrm>
            <a:off x="8842047" y="6224806"/>
            <a:ext cx="41204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Arduino Uno</a:t>
            </a:r>
            <a:r>
              <a:rPr lang="zh-TW" altLang="en-US" sz="28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 的處理器：</a:t>
            </a:r>
            <a:endParaRPr lang="en-US" altLang="zh-TW" sz="2800" b="1" dirty="0">
              <a:solidFill>
                <a:srgbClr val="406387"/>
              </a:solidFill>
              <a:latin typeface="Noto Sans CJK TC Regular" panose="020B0500000000000000" pitchFamily="34" charset="-120"/>
              <a:ea typeface="Noto Sans CJK TC Regular" panose="020B0500000000000000" pitchFamily="34" charset="-120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b="1" dirty="0" err="1">
                <a:solidFill>
                  <a:srgbClr val="33CC33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ATMega</a:t>
            </a:r>
            <a:r>
              <a:rPr lang="en-US" altLang="zh-TW" sz="2800" b="1" dirty="0">
                <a:solidFill>
                  <a:srgbClr val="33CC33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 328P </a:t>
            </a:r>
          </a:p>
        </p:txBody>
      </p:sp>
    </p:spTree>
    <p:extLst>
      <p:ext uri="{BB962C8B-B14F-4D97-AF65-F5344CB8AC3E}">
        <p14:creationId xmlns:p14="http://schemas.microsoft.com/office/powerpoint/2010/main" val="200190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DF9F0B-C993-439E-BD26-73D9CF1E8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59" y="1190123"/>
            <a:ext cx="5320211" cy="39901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40" y="6098191"/>
            <a:ext cx="3947725" cy="26318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06387"/>
                </a:solidFill>
              </a:rPr>
              <a:t>微處理器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4080" y="2596444"/>
            <a:ext cx="6506292" cy="5904717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微處理器（</a:t>
            </a:r>
            <a:r>
              <a:rPr lang="en-US" altLang="zh-TW" sz="32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Microprocessor, µP)</a:t>
            </a:r>
            <a:r>
              <a:rPr lang="zh-TW" altLang="en-US" sz="32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處理通用資料，又稱中央處理器 </a:t>
            </a:r>
            <a:r>
              <a:rPr lang="en-US" altLang="zh-TW" sz="32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(Central Processing Unit, CPU)</a:t>
            </a:r>
            <a:r>
              <a:rPr lang="zh-TW" altLang="en-US" sz="3200" b="1" dirty="0">
                <a:solidFill>
                  <a:srgbClr val="406387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，如 </a:t>
            </a:r>
            <a:r>
              <a:rPr lang="en-US" altLang="zh-TW" sz="3200" b="1" dirty="0">
                <a:solidFill>
                  <a:srgbClr val="00B05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Intel Core-i7,</a:t>
            </a:r>
            <a:r>
              <a:rPr lang="zh-TW" altLang="en-US" sz="3200" b="1" dirty="0">
                <a:solidFill>
                  <a:srgbClr val="00B05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 </a:t>
            </a:r>
            <a:r>
              <a:rPr lang="en-US" altLang="zh-TW" sz="3200" b="1" dirty="0">
                <a:solidFill>
                  <a:srgbClr val="00B05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Core-i5..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62" y="4759746"/>
            <a:ext cx="5310038" cy="4993854"/>
          </a:xfrm>
          <a:prstGeom prst="rect">
            <a:avLst/>
          </a:prstGeom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49BF5A52-E499-4045-9B47-E24460224444}"/>
              </a:ext>
            </a:extLst>
          </p:cNvPr>
          <p:cNvSpPr txBox="1">
            <a:spLocks/>
          </p:cNvSpPr>
          <p:nvPr/>
        </p:nvSpPr>
        <p:spPr>
          <a:xfrm>
            <a:off x="839695" y="4982792"/>
            <a:ext cx="6506292" cy="1423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rgbClr val="406387"/>
                </a:solidFill>
                <a:latin typeface="Noto Sans CJK TC Light" panose="020B0300000000000000" pitchFamily="34" charset="-120"/>
                <a:ea typeface="Noto Sans CJK TC Light" panose="020B0300000000000000" pitchFamily="34" charset="-120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dirty="0"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物理架構來說，微處理器是數量龐大的元件整合在一塊，用</a:t>
            </a:r>
            <a:r>
              <a:rPr lang="zh-TW" altLang="en-US" sz="3200" b="1" dirty="0">
                <a:solidFill>
                  <a:srgbClr val="FF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半導體製作，</a:t>
            </a:r>
            <a:r>
              <a:rPr lang="zh-TW" altLang="en-US" sz="3200" b="1" dirty="0">
                <a:solidFill>
                  <a:srgbClr val="0000FF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積體電路的一種</a:t>
            </a:r>
            <a:r>
              <a:rPr lang="zh-TW" altLang="en-US" sz="3200" b="1" dirty="0"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407095" y="6823125"/>
            <a:ext cx="34436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全球第一款微處理器 </a:t>
            </a:r>
            <a:r>
              <a:rPr lang="en-US" altLang="zh-TW" sz="2800" dirty="0"/>
              <a:t>(Intel 4004)</a:t>
            </a:r>
            <a:r>
              <a:rPr lang="zh-TW" altLang="en-US" sz="2800" dirty="0"/>
              <a:t>；</a:t>
            </a:r>
            <a:r>
              <a:rPr lang="en-US" altLang="zh-TW" sz="2800" dirty="0"/>
              <a:t>1971</a:t>
            </a:r>
            <a:r>
              <a:rPr lang="zh-TW" altLang="en-US" sz="2800" dirty="0"/>
              <a:t>年</a:t>
            </a:r>
            <a:r>
              <a:rPr lang="en-US" altLang="zh-TW" sz="2800" dirty="0"/>
              <a:t>11</a:t>
            </a:r>
            <a:r>
              <a:rPr lang="zh-TW" altLang="en-US" sz="2800" dirty="0"/>
              <a:t>月</a:t>
            </a:r>
            <a:r>
              <a:rPr lang="en-US" altLang="zh-TW" sz="2800" dirty="0"/>
              <a:t>15</a:t>
            </a:r>
            <a:r>
              <a:rPr lang="zh-TW" altLang="en-US" sz="2800" dirty="0"/>
              <a:t>日發布。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766253-47FF-4F76-A9CF-990FBA52819E}"/>
              </a:ext>
            </a:extLst>
          </p:cNvPr>
          <p:cNvSpPr/>
          <p:nvPr/>
        </p:nvSpPr>
        <p:spPr>
          <a:xfrm>
            <a:off x="9356238" y="1828150"/>
            <a:ext cx="1530065" cy="1885245"/>
          </a:xfrm>
          <a:prstGeom prst="round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4CB80-5563-4CA7-970C-4133CD7E0B6D}"/>
              </a:ext>
            </a:extLst>
          </p:cNvPr>
          <p:cNvSpPr/>
          <p:nvPr/>
        </p:nvSpPr>
        <p:spPr>
          <a:xfrm>
            <a:off x="6667" y="8730999"/>
            <a:ext cx="9340335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6"/>
              </a:rPr>
              <a:t>https://en.wikipedia.org/wiki/Intel_4004</a:t>
            </a:r>
            <a:endParaRPr lang="zh-TW" altLang="en-US" dirty="0"/>
          </a:p>
          <a:p>
            <a:r>
              <a:rPr lang="zh-TW" altLang="en-US" dirty="0">
                <a:hlinkClick r:id="rId7"/>
              </a:rPr>
              <a:t>https://www.ifixit.com/Teardown/iPhone+11+Pro+Max+Teardown/126000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11020424" y="3215990"/>
            <a:ext cx="1832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B05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  <a:cs typeface="Arial"/>
              </a:rPr>
              <a:t>Apple A13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412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5972</TotalTime>
  <Words>5565</Words>
  <Application>Microsoft Office PowerPoint</Application>
  <PresentationFormat>自訂</PresentationFormat>
  <Paragraphs>599</Paragraphs>
  <Slides>61</Slides>
  <Notes>61</Notes>
  <HiddenSlides>0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80" baseType="lpstr">
      <vt:lpstr>Continuum Medium</vt:lpstr>
      <vt:lpstr>Courier</vt:lpstr>
      <vt:lpstr>Helvetica Neue</vt:lpstr>
      <vt:lpstr>Helvetica Neue Medium</vt:lpstr>
      <vt:lpstr>HGPMinchoB</vt:lpstr>
      <vt:lpstr>Noto Sans CJK TC Light</vt:lpstr>
      <vt:lpstr>Noto Sans CJK TC Medium</vt:lpstr>
      <vt:lpstr>Noto Sans CJK TC Regular</vt:lpstr>
      <vt:lpstr>Yu Gothic</vt:lpstr>
      <vt:lpstr>新細明體</vt:lpstr>
      <vt:lpstr>標楷體</vt:lpstr>
      <vt:lpstr>蘋果儷中黑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Week1</vt:lpstr>
      <vt:lpstr>本課程目標</vt:lpstr>
      <vt:lpstr>本週學習內容</vt:lpstr>
      <vt:lpstr>Part 1 Arduino 開發環境介紹</vt:lpstr>
      <vt:lpstr>Why Arduino?</vt:lpstr>
      <vt:lpstr>有智慧，可是…</vt:lpstr>
      <vt:lpstr>Arduino 是什麼?</vt:lpstr>
      <vt:lpstr>Arduino 與一般手機差異?</vt:lpstr>
      <vt:lpstr>微處理器</vt:lpstr>
      <vt:lpstr>Arduino 有哪些型號?</vt:lpstr>
      <vt:lpstr>COSCUP 2011</vt:lpstr>
      <vt:lpstr>開發流程</vt:lpstr>
      <vt:lpstr>整合開發環境 </vt:lpstr>
      <vt:lpstr>連接USB，確認序列埠連接</vt:lpstr>
      <vt:lpstr>序列埠監控視窗 </vt:lpstr>
      <vt:lpstr>範例程式：Blink</vt:lpstr>
      <vt:lpstr>修改程式：Blink</vt:lpstr>
      <vt:lpstr>範例程式：Blink</vt:lpstr>
      <vt:lpstr>Flash Memory、SRAM</vt:lpstr>
      <vt:lpstr>如何學 Arduino ?</vt:lpstr>
      <vt:lpstr>Arduino UNO 開發板</vt:lpstr>
      <vt:lpstr>類比 (Analog)？數位(Digital)？</vt:lpstr>
      <vt:lpstr>類比 (Analog)？數位(Digital)？</vt:lpstr>
      <vt:lpstr>Sensor Shield 擴充板</vt:lpstr>
      <vt:lpstr>開發流程</vt:lpstr>
      <vt:lpstr>Arduino Input</vt:lpstr>
      <vt:lpstr>開發流程</vt:lpstr>
      <vt:lpstr>Arduino Code</vt:lpstr>
      <vt:lpstr>Arduino Code vs. Python</vt:lpstr>
      <vt:lpstr>開發流程</vt:lpstr>
      <vt:lpstr>Arduino Output</vt:lpstr>
      <vt:lpstr>參考書籍</vt:lpstr>
      <vt:lpstr>PowerPoint 簡報</vt:lpstr>
      <vt:lpstr>紅外線模組(TCRT5000)</vt:lpstr>
      <vt:lpstr>TCRT5000 模組</vt:lpstr>
      <vt:lpstr>PowerPoint 簡報</vt:lpstr>
      <vt:lpstr>實驗線路</vt:lpstr>
      <vt:lpstr>TCRT5000 模組程式 (1/2)</vt:lpstr>
      <vt:lpstr>Serial Port and Baud</vt:lpstr>
      <vt:lpstr>TCRT5000 模組程式 (2/2)</vt:lpstr>
      <vt:lpstr>Structure and Delay</vt:lpstr>
      <vt:lpstr>Part 3 RFID</vt:lpstr>
      <vt:lpstr>PowerPoint 簡報</vt:lpstr>
      <vt:lpstr>分類</vt:lpstr>
      <vt:lpstr>RFID 裝置溝通方式</vt:lpstr>
      <vt:lpstr>Mifare RFID-RC522模組</vt:lpstr>
      <vt:lpstr>Part 3 RFID 實作</vt:lpstr>
      <vt:lpstr>Mifare RFID-RC522 程式庫</vt:lpstr>
      <vt:lpstr>Mifare RFID-RC522 程式庫</vt:lpstr>
      <vt:lpstr>Mifare RFID-RC522 程式庫</vt:lpstr>
      <vt:lpstr>Mifare RFID-RC522 模組接線</vt:lpstr>
      <vt:lpstr>RFID-RC522 (UID) (1/3)</vt:lpstr>
      <vt:lpstr>RFID-RC522 (UID) (2/3)</vt:lpstr>
      <vt:lpstr>RFID-RC522 (UID) (3/3)</vt:lpstr>
      <vt:lpstr>Serial Peripheral Interface (SPI)</vt:lpstr>
      <vt:lpstr>非接觸智慧卡的安全性</vt:lpstr>
      <vt:lpstr>本週總結!</vt:lpstr>
      <vt:lpstr>我們學到了什麼</vt:lpstr>
      <vt:lpstr>我還可以學甚麼，修甚麼課</vt:lpstr>
      <vt:lpstr>下週會學到的知識</vt:lpstr>
      <vt:lpstr>HW week1   1. Language Reference https://www.arduino.cc/reference/en/  2. Install Python 3 https://www.python.org/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JPChen</dc:creator>
  <cp:lastModifiedBy>jingyuanhuang75311@gmail.com</cp:lastModifiedBy>
  <cp:revision>248</cp:revision>
  <dcterms:modified xsi:type="dcterms:W3CDTF">2020-03-10T01:06:07Z</dcterms:modified>
</cp:coreProperties>
</file>